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1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9144000" cy="5143500" type="screen16x9"/>
  <p:notesSz cx="6858000" cy="9144000"/>
  <p:embeddedFontLst>
    <p:embeddedFont>
      <p:font typeface="Playfair Display" panose="020B0604020202020204" charset="0"/>
      <p:regular r:id="rId57"/>
      <p:bold r:id="rId58"/>
      <p:italic r:id="rId59"/>
      <p:boldItalic r:id="rId60"/>
    </p:embeddedFont>
    <p:embeddedFont>
      <p:font typeface="Andika" panose="020B0604020202020204" charset="0"/>
      <p:regular r:id="rId61"/>
    </p:embeddedFont>
    <p:embeddedFont>
      <p:font typeface="Kalam" panose="020B0604020202020204" charset="0"/>
      <p:regular r:id="rId62"/>
      <p:bold r:id="rId63"/>
    </p:embeddedFont>
    <p:embeddedFont>
      <p:font typeface="Fira Sans Extra Condensed Medium" panose="020B0604020202020204" charset="0"/>
      <p:regular r:id="rId64"/>
      <p:bold r:id="rId65"/>
      <p:italic r:id="rId66"/>
      <p:boldItalic r:id="rId67"/>
    </p:embeddedFont>
    <p:embeddedFont>
      <p:font typeface="Verdana" panose="020B0604030504040204" pitchFamily="34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Josefin Sans" panose="020B0604020202020204" charset="0"/>
      <p:regular r:id="rId76"/>
      <p:bold r:id="rId77"/>
      <p:italic r:id="rId78"/>
      <p:boldItalic r:id="rId79"/>
    </p:embeddedFont>
    <p:embeddedFont>
      <p:font typeface="Open Sans" panose="020B0604020202020204" charset="0"/>
      <p:regular r:id="rId80"/>
      <p:bold r:id="rId81"/>
      <p:italic r:id="rId82"/>
      <p:boldItalic r:id="rId83"/>
    </p:embeddedFont>
    <p:embeddedFont>
      <p:font typeface="Raleway" panose="020B0604020202020204" charset="0"/>
      <p:regular r:id="rId84"/>
      <p:bold r:id="rId85"/>
      <p:italic r:id="rId86"/>
      <p:boldItalic r:id="rId87"/>
    </p:embeddedFont>
    <p:embeddedFont>
      <p:font typeface="Overpass Black" panose="020B0604020202020204" charset="0"/>
      <p:bold r:id="rId88"/>
      <p:boldItalic r:id="rId89"/>
    </p:embeddedFont>
    <p:embeddedFont>
      <p:font typeface="Open Sans SemiBold" panose="020B0604020202020204" charset="0"/>
      <p:regular r:id="rId90"/>
      <p:bold r:id="rId91"/>
      <p:italic r:id="rId92"/>
      <p:boldItalic r:id="rId9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922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font" Target="fonts/font28.fntdata"/><Relationship Id="rId89" Type="http://schemas.openxmlformats.org/officeDocument/2006/relationships/font" Target="fonts/font3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4.xml"/><Relationship Id="rId90" Type="http://schemas.openxmlformats.org/officeDocument/2006/relationships/font" Target="fonts/font34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0" Type="http://schemas.openxmlformats.org/officeDocument/2006/relationships/font" Target="fonts/font24.fntdata"/><Relationship Id="rId85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font" Target="fonts/font27.fntdata"/><Relationship Id="rId88" Type="http://schemas.openxmlformats.org/officeDocument/2006/relationships/font" Target="fonts/font32.fntdata"/><Relationship Id="rId91" Type="http://schemas.openxmlformats.org/officeDocument/2006/relationships/font" Target="fonts/font3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font" Target="fonts/font25.fntdata"/><Relationship Id="rId86" Type="http://schemas.openxmlformats.org/officeDocument/2006/relationships/font" Target="fonts/font30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92" Type="http://schemas.openxmlformats.org/officeDocument/2006/relationships/font" Target="fonts/font3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Relationship Id="rId87" Type="http://schemas.openxmlformats.org/officeDocument/2006/relationships/font" Target="fonts/font31.fntdata"/><Relationship Id="rId61" Type="http://schemas.openxmlformats.org/officeDocument/2006/relationships/font" Target="fonts/font5.fntdata"/><Relationship Id="rId82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notesMaster" Target="notesMasters/notesMaster1.xml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93" Type="http://schemas.openxmlformats.org/officeDocument/2006/relationships/font" Target="fonts/font3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e14f6bbdcf_0_4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e14f6bbdcf_0_4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e373a85b2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e373a85b2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cfdc45c77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cfdc45c77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gcfdc45c77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2" name="Google Shape;2282;gcfdc45c77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e373a85b2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e373a85b2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cfdc45c77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cfdc45c77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cfdc45c77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cfdc45c77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e14f6bbdcf_0_4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e14f6bbdcf_0_4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e14f6bbdcf_0_7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e14f6bbdcf_0_7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e14f6bbdcf_0_7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e14f6bbdcf_0_7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e373a85b25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e373a85b25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e14f6bbdcf_0_4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e14f6bbdcf_0_4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cfdc45c77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cfdc45c77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e35f974f5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e35f974f5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cfdc45c77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cfdc45c77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e35f974f5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e35f974f5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109e70968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109e70968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e35f974f5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e35f974f5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g109e709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2" name="Google Shape;2372;g109e709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e14f6bbdcf_0_7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e14f6bbdcf_0_7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e14f6bbdcf_0_7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e14f6bbdcf_0_7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cfdc45c77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cfdc45c77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e14f6bbdcf_0_68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ge14f6bbdcf_0_68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e14f6bbdcf_0_7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e14f6bbdcf_0_7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e14f6bbdcf_0_7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e14f6bbdcf_0_7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e14f6bbdcf_0_7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e14f6bbdcf_0_7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cfdc45c77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7" name="Google Shape;2417;gcfdc45c77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e14f6bbdcf_0_7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e14f6bbdcf_0_7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cfdc45c77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cfdc45c77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e14f6bbdcf_0_7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e14f6bbdcf_0_7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e14f6bbdcf_0_7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e14f6bbdcf_0_7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9" name="Google Shape;2449;ge14f6bbdcf_0_7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0" name="Google Shape;2450;ge14f6bbdcf_0_7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Google Shape;2456;g109e70968c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7" name="Google Shape;2457;g109e70968c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e14f6bbdcf_0_4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e14f6bbdcf_0_4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109e70968c8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109e70968c8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109e70968c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109e70968c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cfdc45c77d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cfdc45c77d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gcfdc45c77d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8" name="Google Shape;2488;gcfdc45c77d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e14f6bbdcf_0_7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e14f6bbdcf_0_7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cfdc45c77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cfdc45c77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e14f6bbdcf_0_7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e14f6bbdcf_0_7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cfdc45c77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cfdc45c77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ge14f6bbdcf_0_7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0" name="Google Shape;2520;ge14f6bbdcf_0_7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e14f6bbdcf_0_7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e14f6bbdcf_0_7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e373a85b2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e373a85b2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e14f6bbdcf_0_7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e14f6bbdcf_0_7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109e70968c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109e70968c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g109e70968c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5" name="Google Shape;2545;g109e70968c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109e70968c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109e70968c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ge14f6bbdcf_0_7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1" name="Google Shape;2561;ge14f6bbdcf_0_7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cfdc45c7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cfdc45c7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ge373a85b2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5" name="Google Shape;2255;ge373a85b2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cfdc45c77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cfdc45c77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cfdc45c77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cfdc45c77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freepik.com/" TargetMode="External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laticon.com/" TargetMode="External"/><Relationship Id="rId5" Type="http://schemas.openxmlformats.org/officeDocument/2006/relationships/hyperlink" Target="https://slidesgo.com/" TargetMode="External"/><Relationship Id="rId4" Type="http://schemas.openxmlformats.org/officeDocument/2006/relationships/image" Target="../media/image2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subTitle" idx="1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56" name="Google Shape;56;p14"/>
          <p:cNvPicPr preferRelativeResize="0"/>
          <p:nvPr/>
        </p:nvPicPr>
        <p:blipFill>
          <a:blip r:embed="rId2">
            <a:alphaModFix amt="68000"/>
          </a:blip>
          <a:stretch>
            <a:fillRect/>
          </a:stretch>
        </p:blipFill>
        <p:spPr>
          <a:xfrm rot="1326165" flipH="1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rot="5400000" flipH="1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" name="Google Shape;61;p14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62" name="Google Shape;62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14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98" name="Google Shape;98;p1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4"/>
          <p:cNvSpPr/>
          <p:nvPr/>
        </p:nvSpPr>
        <p:spPr>
          <a:xfrm rot="10800000">
            <a:off x="4793599" y="4568874"/>
            <a:ext cx="2265082" cy="21658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23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4" name="Google Shape;634;p23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35" name="Google Shape;635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23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637" name="Google Shape;637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72" name="Google Shape;672;p2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3" name="Google Shape;673;p23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74" name="Google Shape;674;p2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9" name="Google Shape;709;p23"/>
          <p:cNvSpPr/>
          <p:nvPr/>
        </p:nvSpPr>
        <p:spPr>
          <a:xfrm rot="3011561">
            <a:off x="7155837" y="485431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23"/>
          <p:cNvSpPr/>
          <p:nvPr/>
        </p:nvSpPr>
        <p:spPr>
          <a:xfrm rot="-9900083">
            <a:off x="-1242749" y="2125430"/>
            <a:ext cx="3386946" cy="5315794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2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1538275" flipH="1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25"/>
          <p:cNvSpPr/>
          <p:nvPr/>
        </p:nvSpPr>
        <p:spPr>
          <a:xfrm rot="3011561">
            <a:off x="8474812" y="4330185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5" name="Google Shape;715;p25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716" name="Google Shape;716;p2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1" name="Google Shape;751;p2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-7120613" flipH="1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25"/>
          <p:cNvSpPr txBox="1">
            <a:spLocks noGrp="1"/>
          </p:cNvSpPr>
          <p:nvPr>
            <p:ph type="title" hasCustomPrompt="1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4" name="Google Shape;754;p25"/>
          <p:cNvSpPr txBox="1">
            <a:spLocks noGrp="1"/>
          </p:cNvSpPr>
          <p:nvPr>
            <p:ph type="title" idx="2" hasCustomPrompt="1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5" name="Google Shape;755;p25"/>
          <p:cNvSpPr txBox="1">
            <a:spLocks noGrp="1"/>
          </p:cNvSpPr>
          <p:nvPr>
            <p:ph type="title" idx="3" hasCustomPrompt="1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6" name="Google Shape;756;p25"/>
          <p:cNvSpPr txBox="1">
            <a:spLocks noGrp="1"/>
          </p:cNvSpPr>
          <p:nvPr>
            <p:ph type="title" idx="4" hasCustomPrompt="1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7" name="Google Shape;757;p25"/>
          <p:cNvSpPr txBox="1">
            <a:spLocks noGrp="1"/>
          </p:cNvSpPr>
          <p:nvPr>
            <p:ph type="title" idx="5" hasCustomPrompt="1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8" name="Google Shape;758;p25"/>
          <p:cNvSpPr txBox="1">
            <a:spLocks noGrp="1"/>
          </p:cNvSpPr>
          <p:nvPr>
            <p:ph type="title" idx="6" hasCustomPrompt="1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9" name="Google Shape;759;p25"/>
          <p:cNvSpPr txBox="1">
            <a:spLocks noGrp="1"/>
          </p:cNvSpPr>
          <p:nvPr>
            <p:ph type="ctrTitle" idx="7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0" name="Google Shape;760;p25"/>
          <p:cNvSpPr txBox="1">
            <a:spLocks noGrp="1"/>
          </p:cNvSpPr>
          <p:nvPr>
            <p:ph type="subTitle" idx="1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25"/>
          <p:cNvSpPr txBox="1">
            <a:spLocks noGrp="1"/>
          </p:cNvSpPr>
          <p:nvPr>
            <p:ph type="ctrTitle" idx="8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2" name="Google Shape;762;p25"/>
          <p:cNvSpPr txBox="1">
            <a:spLocks noGrp="1"/>
          </p:cNvSpPr>
          <p:nvPr>
            <p:ph type="subTitle" idx="9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25"/>
          <p:cNvSpPr/>
          <p:nvPr/>
        </p:nvSpPr>
        <p:spPr>
          <a:xfrm>
            <a:off x="1150175" y="2700900"/>
            <a:ext cx="2525" cy="25"/>
          </a:xfrm>
          <a:custGeom>
            <a:avLst/>
            <a:gdLst/>
            <a:ahLst/>
            <a:cxnLst/>
            <a:rect l="l" t="t" r="r" b="b"/>
            <a:pathLst>
              <a:path w="101" h="1" extrusionOk="0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64" name="Google Shape;764;p25"/>
          <p:cNvSpPr txBox="1">
            <a:spLocks noGrp="1"/>
          </p:cNvSpPr>
          <p:nvPr>
            <p:ph type="ctrTitle" idx="13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5" name="Google Shape;765;p25"/>
          <p:cNvSpPr txBox="1">
            <a:spLocks noGrp="1"/>
          </p:cNvSpPr>
          <p:nvPr>
            <p:ph type="subTitle" idx="14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25"/>
          <p:cNvSpPr txBox="1">
            <a:spLocks noGrp="1"/>
          </p:cNvSpPr>
          <p:nvPr>
            <p:ph type="ctrTitle" idx="15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7" name="Google Shape;767;p25"/>
          <p:cNvSpPr txBox="1">
            <a:spLocks noGrp="1"/>
          </p:cNvSpPr>
          <p:nvPr>
            <p:ph type="subTitle" idx="16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25"/>
          <p:cNvSpPr txBox="1">
            <a:spLocks noGrp="1"/>
          </p:cNvSpPr>
          <p:nvPr>
            <p:ph type="ctrTitle" idx="17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69" name="Google Shape;769;p25"/>
          <p:cNvSpPr txBox="1">
            <a:spLocks noGrp="1"/>
          </p:cNvSpPr>
          <p:nvPr>
            <p:ph type="subTitle" idx="18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25"/>
          <p:cNvSpPr txBox="1">
            <a:spLocks noGrp="1"/>
          </p:cNvSpPr>
          <p:nvPr>
            <p:ph type="ctrTitle" idx="19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71" name="Google Shape;771;p25"/>
          <p:cNvSpPr txBox="1">
            <a:spLocks noGrp="1"/>
          </p:cNvSpPr>
          <p:nvPr>
            <p:ph type="subTitle" idx="20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25"/>
          <p:cNvSpPr txBox="1">
            <a:spLocks noGrp="1"/>
          </p:cNvSpPr>
          <p:nvPr>
            <p:ph type="ctrTitle" idx="21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26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76" name="Google Shape;776;p2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1" name="Google Shape;811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2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26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8456486" flipH="1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27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818" name="Google Shape;818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53" name="Google Shape;853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5" name="Google Shape;855;p27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56" name="Google Shape;856;p2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7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7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7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7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7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7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1" name="Google Shape;891;p27"/>
          <p:cNvSpPr/>
          <p:nvPr/>
        </p:nvSpPr>
        <p:spPr>
          <a:xfrm rot="3011561">
            <a:off x="8384437" y="-796490"/>
            <a:ext cx="1345837" cy="128686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2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5" name="Google Shape;895;p28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96" name="Google Shape;896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1" name="Google Shape;931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3" name="Google Shape;933;p28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934" name="Google Shape;934;p2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28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970" name="Google Shape;970;p28"/>
          <p:cNvSpPr/>
          <p:nvPr/>
        </p:nvSpPr>
        <p:spPr>
          <a:xfrm rot="231922" flipH="1">
            <a:off x="7469257" y="-645373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1_1_1"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3" name="Google Shape;973;p29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74" name="Google Shape;974;p2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9" name="Google Shape;1009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2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30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1013" name="Google Shape;1013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30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rot="10800000" flipH="1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30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p30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7" name="Google Shape;1017;p30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8" name="Google Shape;1018;p30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9" name="Google Shape;1019;p30"/>
          <p:cNvSpPr txBox="1">
            <a:spLocks noGrp="1"/>
          </p:cNvSpPr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20" name="Google Shape;1020;p30"/>
          <p:cNvSpPr txBox="1">
            <a:spLocks noGrp="1"/>
          </p:cNvSpPr>
          <p:nvPr>
            <p:ph type="subTitle" idx="1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21" name="Google Shape;1021;p30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022" name="Google Shape;1022;p3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30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Google Shape;1059;p3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3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1" name="Google Shape;1061;p31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62" name="Google Shape;1062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97" name="Google Shape;1097;p3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3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9" name="Google Shape;1099;p31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100" name="Google Shape;1100;p3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5" name="Google Shape;1135;p31"/>
          <p:cNvSpPr txBox="1">
            <a:spLocks noGrp="1"/>
          </p:cNvSpPr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6" name="Google Shape;1136;p31"/>
          <p:cNvSpPr txBox="1">
            <a:spLocks noGrp="1"/>
          </p:cNvSpPr>
          <p:nvPr>
            <p:ph type="subTitle" idx="1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7" name="Google Shape;1137;p31"/>
          <p:cNvSpPr txBox="1">
            <a:spLocks noGrp="1"/>
          </p:cNvSpPr>
          <p:nvPr>
            <p:ph type="title" idx="2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38" name="Google Shape;1138;p31"/>
          <p:cNvSpPr txBox="1">
            <a:spLocks noGrp="1"/>
          </p:cNvSpPr>
          <p:nvPr>
            <p:ph type="subTitle" idx="3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31"/>
          <p:cNvSpPr txBox="1">
            <a:spLocks noGrp="1"/>
          </p:cNvSpPr>
          <p:nvPr>
            <p:ph type="title" idx="4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0" name="Google Shape;1140;p31"/>
          <p:cNvSpPr txBox="1">
            <a:spLocks noGrp="1"/>
          </p:cNvSpPr>
          <p:nvPr>
            <p:ph type="subTitle" idx="5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31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32"/>
          <p:cNvSpPr txBox="1">
            <a:spLocks noGrp="1"/>
          </p:cNvSpPr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4" name="Google Shape;1144;p32"/>
          <p:cNvSpPr txBox="1">
            <a:spLocks noGrp="1"/>
          </p:cNvSpPr>
          <p:nvPr>
            <p:ph type="subTitle" idx="1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5" name="Google Shape;1145;p32"/>
          <p:cNvSpPr txBox="1">
            <a:spLocks noGrp="1"/>
          </p:cNvSpPr>
          <p:nvPr>
            <p:ph type="title" idx="2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6" name="Google Shape;1146;p32"/>
          <p:cNvSpPr txBox="1">
            <a:spLocks noGrp="1"/>
          </p:cNvSpPr>
          <p:nvPr>
            <p:ph type="subTitle" idx="3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32"/>
          <p:cNvSpPr txBox="1">
            <a:spLocks noGrp="1"/>
          </p:cNvSpPr>
          <p:nvPr>
            <p:ph type="title" idx="4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48" name="Google Shape;1148;p32"/>
          <p:cNvSpPr txBox="1">
            <a:spLocks noGrp="1"/>
          </p:cNvSpPr>
          <p:nvPr>
            <p:ph type="subTitle" idx="5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32"/>
          <p:cNvSpPr txBox="1">
            <a:spLocks noGrp="1"/>
          </p:cNvSpPr>
          <p:nvPr>
            <p:ph type="title" idx="6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0" name="Google Shape;1150;p32"/>
          <p:cNvSpPr txBox="1">
            <a:spLocks noGrp="1"/>
          </p:cNvSpPr>
          <p:nvPr>
            <p:ph type="subTitle" idx="7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51" name="Google Shape;1151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2" name="Google Shape;1152;p32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53" name="Google Shape;1153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88" name="Google Shape;1188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32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91" name="Google Shape;1191;p3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6" name="Google Shape;1226;p32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27" name="Google Shape;1227;p32"/>
          <p:cNvSpPr/>
          <p:nvPr/>
        </p:nvSpPr>
        <p:spPr>
          <a:xfrm rot="3176794">
            <a:off x="7710596" y="4065984"/>
            <a:ext cx="2264986" cy="2165743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/>
          <p:nvPr/>
        </p:nvSpPr>
        <p:spPr>
          <a:xfrm>
            <a:off x="4379243" y="-2465274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15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139" name="Google Shape;139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1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75" name="Google Shape;175;p1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5"/>
          <p:cNvSpPr txBox="1">
            <a:spLocks noGrp="1"/>
          </p:cNvSpPr>
          <p:nvPr>
            <p:ph type="subTitle" idx="1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5"/>
          <p:cNvSpPr txBox="1">
            <a:spLocks noGrp="1"/>
          </p:cNvSpPr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5"/>
          <p:cNvSpPr txBox="1">
            <a:spLocks noGrp="1"/>
          </p:cNvSpPr>
          <p:nvPr>
            <p:ph type="title" idx="2" hasCustomPrompt="1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3"/>
          <p:cNvSpPr txBox="1">
            <a:spLocks noGrp="1"/>
          </p:cNvSpPr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0" name="Google Shape;1230;p33"/>
          <p:cNvSpPr txBox="1">
            <a:spLocks noGrp="1"/>
          </p:cNvSpPr>
          <p:nvPr>
            <p:ph type="subTitle" idx="1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1" name="Google Shape;1231;p33"/>
          <p:cNvSpPr txBox="1">
            <a:spLocks noGrp="1"/>
          </p:cNvSpPr>
          <p:nvPr>
            <p:ph type="title" idx="2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2" name="Google Shape;1232;p33"/>
          <p:cNvSpPr txBox="1">
            <a:spLocks noGrp="1"/>
          </p:cNvSpPr>
          <p:nvPr>
            <p:ph type="subTitle" idx="3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3" name="Google Shape;1233;p33"/>
          <p:cNvSpPr txBox="1">
            <a:spLocks noGrp="1"/>
          </p:cNvSpPr>
          <p:nvPr>
            <p:ph type="title" idx="4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4" name="Google Shape;1234;p33"/>
          <p:cNvSpPr txBox="1">
            <a:spLocks noGrp="1"/>
          </p:cNvSpPr>
          <p:nvPr>
            <p:ph type="subTitle" idx="5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33"/>
          <p:cNvSpPr txBox="1">
            <a:spLocks noGrp="1"/>
          </p:cNvSpPr>
          <p:nvPr>
            <p:ph type="title" idx="6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6" name="Google Shape;1236;p33"/>
          <p:cNvSpPr txBox="1">
            <a:spLocks noGrp="1"/>
          </p:cNvSpPr>
          <p:nvPr>
            <p:ph type="subTitle" idx="7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7" name="Google Shape;1237;p33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8" name="Google Shape;1238;p33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239" name="Google Shape;1239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4" name="Google Shape;1274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33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6" name="Google Shape;1276;p33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77" name="Google Shape;1277;p3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12" name="Google Shape;1312;p33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33"/>
          <p:cNvSpPr txBox="1">
            <a:spLocks noGrp="1"/>
          </p:cNvSpPr>
          <p:nvPr>
            <p:ph type="ctrTitle" idx="8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14" name="Google Shape;1314;p33"/>
          <p:cNvSpPr/>
          <p:nvPr/>
        </p:nvSpPr>
        <p:spPr>
          <a:xfrm rot="-7373435">
            <a:off x="-1518218" y="3027895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BLANK_1_1_1_2_1_1"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6" name="Google Shape;1316;p3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3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8" name="Google Shape;1318;p34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319" name="Google Shape;1319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54" name="Google Shape;1354;p3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6814727" flipH="1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3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6" name="Google Shape;1356;p34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57" name="Google Shape;1357;p3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2" name="Google Shape;1392;p34"/>
          <p:cNvSpPr txBox="1">
            <a:spLocks noGrp="1"/>
          </p:cNvSpPr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3" name="Google Shape;1393;p34"/>
          <p:cNvSpPr txBox="1">
            <a:spLocks noGrp="1"/>
          </p:cNvSpPr>
          <p:nvPr>
            <p:ph type="subTitle" idx="1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4" name="Google Shape;1394;p34"/>
          <p:cNvSpPr txBox="1">
            <a:spLocks noGrp="1"/>
          </p:cNvSpPr>
          <p:nvPr>
            <p:ph type="title" idx="2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5" name="Google Shape;1395;p34"/>
          <p:cNvSpPr txBox="1">
            <a:spLocks noGrp="1"/>
          </p:cNvSpPr>
          <p:nvPr>
            <p:ph type="subTitle" idx="3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6" name="Google Shape;1396;p34"/>
          <p:cNvSpPr txBox="1">
            <a:spLocks noGrp="1"/>
          </p:cNvSpPr>
          <p:nvPr>
            <p:ph type="title" idx="4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97" name="Google Shape;1397;p34"/>
          <p:cNvSpPr txBox="1">
            <a:spLocks noGrp="1"/>
          </p:cNvSpPr>
          <p:nvPr>
            <p:ph type="subTitle" idx="5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34"/>
          <p:cNvSpPr txBox="1">
            <a:spLocks noGrp="1"/>
          </p:cNvSpPr>
          <p:nvPr>
            <p:ph type="ctrTitle" idx="6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99" name="Google Shape;1399;p34"/>
          <p:cNvSpPr txBox="1">
            <a:spLocks noGrp="1"/>
          </p:cNvSpPr>
          <p:nvPr>
            <p:ph type="title" idx="7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0" name="Google Shape;1400;p34"/>
          <p:cNvSpPr txBox="1">
            <a:spLocks noGrp="1"/>
          </p:cNvSpPr>
          <p:nvPr>
            <p:ph type="subTitle" idx="8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1" name="Google Shape;1401;p34"/>
          <p:cNvSpPr txBox="1">
            <a:spLocks noGrp="1"/>
          </p:cNvSpPr>
          <p:nvPr>
            <p:ph type="title" idx="9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2" name="Google Shape;1402;p34"/>
          <p:cNvSpPr txBox="1">
            <a:spLocks noGrp="1"/>
          </p:cNvSpPr>
          <p:nvPr>
            <p:ph type="subTitle" idx="13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3" name="Google Shape;1403;p34"/>
          <p:cNvSpPr txBox="1">
            <a:spLocks noGrp="1"/>
          </p:cNvSpPr>
          <p:nvPr>
            <p:ph type="title" idx="14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4" name="Google Shape;1404;p34"/>
          <p:cNvSpPr txBox="1">
            <a:spLocks noGrp="1"/>
          </p:cNvSpPr>
          <p:nvPr>
            <p:ph type="subTitle" idx="15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BLANK_1_1_1_1_1"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7" name="Google Shape;1407;p35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408" name="Google Shape;1408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43" name="Google Shape;1443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4" name="Google Shape;1444;p3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35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46" name="Google Shape;1446;p35"/>
          <p:cNvSpPr/>
          <p:nvPr/>
        </p:nvSpPr>
        <p:spPr>
          <a:xfrm rot="231922" flipH="1">
            <a:off x="7473457" y="-6437207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7" name="Google Shape;144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8" name="Google Shape;1448;p35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49" name="Google Shape;1449;p3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 and text">
  <p:cSld name="BLANK_1_1_1_1_1_1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36"/>
          <p:cNvSpPr txBox="1">
            <a:spLocks noGrp="1"/>
          </p:cNvSpPr>
          <p:nvPr>
            <p:ph type="title" hasCustomPrompt="1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6" name="Google Shape;1486;p36"/>
          <p:cNvSpPr txBox="1">
            <a:spLocks noGrp="1"/>
          </p:cNvSpPr>
          <p:nvPr>
            <p:ph type="subTitle" idx="1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7" name="Google Shape;1487;p36"/>
          <p:cNvSpPr txBox="1">
            <a:spLocks noGrp="1"/>
          </p:cNvSpPr>
          <p:nvPr>
            <p:ph type="title" idx="2" hasCustomPrompt="1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88" name="Google Shape;1488;p36"/>
          <p:cNvSpPr txBox="1">
            <a:spLocks noGrp="1"/>
          </p:cNvSpPr>
          <p:nvPr>
            <p:ph type="subTitle" idx="3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9" name="Google Shape;1489;p36"/>
          <p:cNvSpPr txBox="1">
            <a:spLocks noGrp="1"/>
          </p:cNvSpPr>
          <p:nvPr>
            <p:ph type="title" idx="4" hasCustomPrompt="1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0" name="Google Shape;1490;p36"/>
          <p:cNvSpPr txBox="1">
            <a:spLocks noGrp="1"/>
          </p:cNvSpPr>
          <p:nvPr>
            <p:ph type="subTitle" idx="5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1" name="Google Shape;1491;p36"/>
          <p:cNvSpPr txBox="1">
            <a:spLocks noGrp="1"/>
          </p:cNvSpPr>
          <p:nvPr>
            <p:ph type="title" idx="6" hasCustomPrompt="1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2" name="Google Shape;1492;p36"/>
          <p:cNvSpPr txBox="1">
            <a:spLocks noGrp="1"/>
          </p:cNvSpPr>
          <p:nvPr>
            <p:ph type="subTitle" idx="7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36"/>
          <p:cNvSpPr txBox="1">
            <a:spLocks noGrp="1"/>
          </p:cNvSpPr>
          <p:nvPr>
            <p:ph type="subTitle" idx="8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4" name="Google Shape;1494;p36"/>
          <p:cNvSpPr txBox="1">
            <a:spLocks noGrp="1"/>
          </p:cNvSpPr>
          <p:nvPr>
            <p:ph type="subTitle" idx="9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5" name="Google Shape;1495;p36"/>
          <p:cNvSpPr txBox="1">
            <a:spLocks noGrp="1"/>
          </p:cNvSpPr>
          <p:nvPr>
            <p:ph type="subTitle" idx="13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6" name="Google Shape;1496;p36"/>
          <p:cNvSpPr txBox="1">
            <a:spLocks noGrp="1"/>
          </p:cNvSpPr>
          <p:nvPr>
            <p:ph type="subTitle" idx="14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97" name="Google Shape;1497;p3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36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99" name="Google Shape;1499;p3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4" name="Google Shape;1534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3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36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36"/>
          <p:cNvSpPr txBox="1">
            <a:spLocks noGrp="1"/>
          </p:cNvSpPr>
          <p:nvPr>
            <p:ph type="ctrTitle" idx="15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CUSTOM_1"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7"/>
          <p:cNvSpPr txBox="1">
            <a:spLocks noGrp="1"/>
          </p:cNvSpPr>
          <p:nvPr>
            <p:ph type="subTitle" idx="1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37"/>
          <p:cNvSpPr txBox="1">
            <a:spLocks noGrp="1"/>
          </p:cNvSpPr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541" name="Google Shape;1541;p37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2" name="Google Shape;1542;p37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3" name="Google Shape;1543;p3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544" name="Google Shape;1544;p3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9" name="Google Shape;1579;p37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0" name="Google Shape;1580;p37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37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38"/>
          <p:cNvSpPr txBox="1">
            <a:spLocks noGrp="1"/>
          </p:cNvSpPr>
          <p:nvPr>
            <p:ph type="subTitle" idx="1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84" name="Google Shape;1584;p38"/>
          <p:cNvSpPr txBox="1">
            <a:spLocks noGrp="1"/>
          </p:cNvSpPr>
          <p:nvPr>
            <p:ph type="subTitle" idx="2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5" name="Google Shape;1585;p38"/>
          <p:cNvSpPr txBox="1">
            <a:spLocks noGrp="1"/>
          </p:cNvSpPr>
          <p:nvPr>
            <p:ph type="subTitle" idx="3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86" name="Google Shape;1586;p38"/>
          <p:cNvSpPr txBox="1">
            <a:spLocks noGrp="1"/>
          </p:cNvSpPr>
          <p:nvPr>
            <p:ph type="subTitle" idx="4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38"/>
          <p:cNvSpPr txBox="1">
            <a:spLocks noGrp="1"/>
          </p:cNvSpPr>
          <p:nvPr>
            <p:ph type="subTitle" idx="5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588" name="Google Shape;1588;p38"/>
          <p:cNvSpPr txBox="1">
            <a:spLocks noGrp="1"/>
          </p:cNvSpPr>
          <p:nvPr>
            <p:ph type="subTitle" idx="6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38"/>
          <p:cNvSpPr txBox="1">
            <a:spLocks noGrp="1"/>
          </p:cNvSpPr>
          <p:nvPr>
            <p:ph type="title" hasCustomPrompt="1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90" name="Google Shape;1590;p38"/>
          <p:cNvSpPr txBox="1">
            <a:spLocks noGrp="1"/>
          </p:cNvSpPr>
          <p:nvPr>
            <p:ph type="title" idx="7" hasCustomPrompt="1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91" name="Google Shape;1591;p38"/>
          <p:cNvSpPr txBox="1">
            <a:spLocks noGrp="1"/>
          </p:cNvSpPr>
          <p:nvPr>
            <p:ph type="title" idx="8" hasCustomPrompt="1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92" name="Google Shape;1592;p3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3" name="Google Shape;1593;p38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94" name="Google Shape;1594;p3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29" name="Google Shape;1629;p3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4990199" flipH="1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4990199" flipH="1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38"/>
          <p:cNvSpPr txBox="1">
            <a:spLocks noGrp="1"/>
          </p:cNvSpPr>
          <p:nvPr>
            <p:ph type="ctrTitle" idx="9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32" name="Google Shape;1632;p38"/>
          <p:cNvSpPr/>
          <p:nvPr/>
        </p:nvSpPr>
        <p:spPr>
          <a:xfrm rot="-2136675">
            <a:off x="7291512" y="4066884"/>
            <a:ext cx="2264977" cy="2165734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3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5" name="Google Shape;1635;p39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636" name="Google Shape;1636;p3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71" name="Google Shape;1671;p3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3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3" name="Google Shape;1673;p39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74" name="Google Shape;1674;p3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9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9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9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9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9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9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9" name="Google Shape;1709;p39"/>
          <p:cNvSpPr txBox="1">
            <a:spLocks noGrp="1"/>
          </p:cNvSpPr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10" name="Google Shape;1710;p39"/>
          <p:cNvSpPr txBox="1">
            <a:spLocks noGrp="1"/>
          </p:cNvSpPr>
          <p:nvPr>
            <p:ph type="subTitle" idx="1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1" name="Google Shape;1711;p39"/>
          <p:cNvSpPr txBox="1">
            <a:spLocks noGrp="1"/>
          </p:cNvSpPr>
          <p:nvPr>
            <p:ph type="ctrTitle" idx="2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712" name="Google Shape;1712;p39"/>
          <p:cNvSpPr/>
          <p:nvPr/>
        </p:nvSpPr>
        <p:spPr>
          <a:xfrm rot="9899989">
            <a:off x="7836136" y="407263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4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5" name="Google Shape;1715;p40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6" name="Google Shape;1716;p4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4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51" name="Google Shape;1751;p4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4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40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0"/>
          <p:cNvSpPr txBox="1">
            <a:spLocks noGrp="1"/>
          </p:cNvSpPr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5" name="Google Shape;1755;p40"/>
          <p:cNvSpPr txBox="1">
            <a:spLocks noGrp="1"/>
          </p:cNvSpPr>
          <p:nvPr>
            <p:ph type="subTitle" idx="1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6" name="Google Shape;1756;p40"/>
          <p:cNvSpPr txBox="1">
            <a:spLocks noGrp="1"/>
          </p:cNvSpPr>
          <p:nvPr>
            <p:ph type="title" idx="2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57" name="Google Shape;1757;p40"/>
          <p:cNvSpPr txBox="1">
            <a:spLocks noGrp="1"/>
          </p:cNvSpPr>
          <p:nvPr>
            <p:ph type="subTitle" idx="3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8" name="Google Shape;1758;p40"/>
          <p:cNvSpPr txBox="1">
            <a:spLocks noGrp="1"/>
          </p:cNvSpPr>
          <p:nvPr>
            <p:ph type="ctrTitle" idx="4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_1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0" name="Google Shape;1760;p4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1" name="Google Shape;1761;p41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62" name="Google Shape;1762;p4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1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97" name="Google Shape;1797;p4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4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41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41"/>
          <p:cNvSpPr txBox="1">
            <a:spLocks noGrp="1"/>
          </p:cNvSpPr>
          <p:nvPr>
            <p:ph type="subTitle" idx="1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01" name="Google Shape;1801;p41"/>
          <p:cNvSpPr txBox="1">
            <a:spLocks noGrp="1"/>
          </p:cNvSpPr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802" name="Google Shape;1802;p41"/>
          <p:cNvSpPr/>
          <p:nvPr/>
        </p:nvSpPr>
        <p:spPr>
          <a:xfrm rot="-4340781" flipH="1">
            <a:off x="3518" y="-5268942"/>
            <a:ext cx="4623974" cy="725683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BLANK_1_1_1_1_1_1_2_1"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4" name="Google Shape;1804;p42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42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42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42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8" name="Google Shape;1808;p42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09" name="Google Shape;1809;p4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2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2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2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2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2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2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4" name="Google Shape;1844;p42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45" name="Google Shape;1845;p42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2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2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2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2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2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2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2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2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2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2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2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2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2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2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2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2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2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2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2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2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2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2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2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2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2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2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2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2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2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2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2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2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2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2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0" name="Google Shape;1880;p4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81" name="Google Shape;1881;p42"/>
          <p:cNvSpPr txBox="1">
            <a:spLocks noGrp="1"/>
          </p:cNvSpPr>
          <p:nvPr>
            <p:ph type="subTitle" idx="1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882" name="Google Shape;1882;p42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by Slidesgo,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by Flaticon,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by Freepik</a:t>
            </a:r>
            <a:r>
              <a:rPr lang="en" sz="12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3" name="Google Shape;1883;p42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>
            <a:spLocks noGrp="1"/>
          </p:cNvSpPr>
          <p:nvPr>
            <p:ph type="body" idx="1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5" flipH="1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6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rot="5400000" flipH="1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547182" flipH="1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6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" name="Google Shape;219;p16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220" name="Google Shape;220;p1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6"/>
          <p:cNvSpPr/>
          <p:nvPr/>
        </p:nvSpPr>
        <p:spPr>
          <a:xfrm rot="2491995">
            <a:off x="8061861" y="3895420"/>
            <a:ext cx="2265111" cy="2165862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4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43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7" name="Google Shape;1887;p43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88" name="Google Shape;1888;p4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3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3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3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3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3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3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3" name="Google Shape;1923;p4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924" name="Google Shape;1924;p43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3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3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3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3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43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3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3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3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3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3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3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3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3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43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43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9" name="Google Shape;1959;p43"/>
          <p:cNvSpPr/>
          <p:nvPr/>
        </p:nvSpPr>
        <p:spPr>
          <a:xfrm>
            <a:off x="5570568" y="-2413037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60" name="Google Shape;1960;p4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43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3" name="Google Shape;1963;p4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4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5" name="Google Shape;1965;p4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6" name="Google Shape;1966;p4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67" name="Google Shape;1967;p44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44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44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44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44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44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44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44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4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44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44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4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4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4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4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4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4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4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4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4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4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4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4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4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4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4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4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4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4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4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4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4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4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4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4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2" name="Google Shape;2002;p44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_1_1"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Google Shape;2004;p4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-2343514" flipH="1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5" name="Google Shape;2005;p45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2006" name="Google Shape;2006;p4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5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5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5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5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5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5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1" name="Google Shape;2041;p4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5809801" flipH="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2" name="Google Shape;2042;p4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  <p:grpSp>
        <p:nvGrpSpPr>
          <p:cNvPr id="2043" name="Google Shape;2043;p45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2044" name="Google Shape;2044;p45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5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5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5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5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5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5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5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5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5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5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5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5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_1_1_1"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0" name="Google Shape;2080;p46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46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1326165" flipH="1">
            <a:off x="-151570" y="414483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2" name="Google Shape;2082;p46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83" name="Google Shape;2083;p46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6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6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6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6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6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6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6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6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6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6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6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8" name="Google Shape;2118;p46"/>
          <p:cNvSpPr/>
          <p:nvPr/>
        </p:nvSpPr>
        <p:spPr>
          <a:xfrm>
            <a:off x="4566955" y="-2521549"/>
            <a:ext cx="4624024" cy="7256966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19" name="Google Shape;2119;p4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46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-9631575" flipH="1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_1_1_2">
    <p:spTree>
      <p:nvGrpSpPr>
        <p:cNvPr id="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2" name="Google Shape;2122;p4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5399990" flipH="1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3" name="Google Shape;2123;p47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124" name="Google Shape;2124;p4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59" name="Google Shape;2159;p4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4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47"/>
          <p:cNvSpPr/>
          <p:nvPr/>
        </p:nvSpPr>
        <p:spPr>
          <a:xfrm rot="9899989">
            <a:off x="-583964" y="4625085"/>
            <a:ext cx="2265015" cy="216577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8"/>
          <p:cNvSpPr txBox="1">
            <a:spLocks noGrp="1"/>
          </p:cNvSpPr>
          <p:nvPr>
            <p:ph type="title"/>
          </p:nvPr>
        </p:nvSpPr>
        <p:spPr>
          <a:xfrm>
            <a:off x="304800" y="114300"/>
            <a:ext cx="85344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p48"/>
          <p:cNvSpPr txBox="1">
            <a:spLocks noGrp="1"/>
          </p:cNvSpPr>
          <p:nvPr>
            <p:ph type="body" idx="1"/>
          </p:nvPr>
        </p:nvSpPr>
        <p:spPr>
          <a:xfrm>
            <a:off x="304800" y="1200150"/>
            <a:ext cx="8534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65" name="Google Shape;2165;p48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6" name="Google Shape;2166;p48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7" name="Google Shape;2167;p48"/>
          <p:cNvSpPr txBox="1">
            <a:spLocks noGrp="1"/>
          </p:cNvSpPr>
          <p:nvPr>
            <p:ph type="sldNum" idx="12"/>
          </p:nvPr>
        </p:nvSpPr>
        <p:spPr>
          <a:xfrm>
            <a:off x="7010400" y="4786313"/>
            <a:ext cx="21336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 b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49"/>
          <p:cNvSpPr txBox="1">
            <a:spLocks noGrp="1"/>
          </p:cNvSpPr>
          <p:nvPr>
            <p:ph type="ctrTitle"/>
          </p:nvPr>
        </p:nvSpPr>
        <p:spPr>
          <a:xfrm>
            <a:off x="685800" y="1915625"/>
            <a:ext cx="572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70" name="Google Shape;2170;p49"/>
          <p:cNvSpPr/>
          <p:nvPr/>
        </p:nvSpPr>
        <p:spPr>
          <a:xfrm rot="-5400000">
            <a:off x="4466275" y="-1238838"/>
            <a:ext cx="211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p49"/>
          <p:cNvSpPr/>
          <p:nvPr/>
        </p:nvSpPr>
        <p:spPr>
          <a:xfrm rot="10800000" flipH="1">
            <a:off x="0" y="3420048"/>
            <a:ext cx="9144000" cy="17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50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4" name="Google Shape;2174;p50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p50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50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77" name="Google Shape;2177;p50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8" name="Google Shape;2178;p50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9" name="Google Shape;2179;p50"/>
          <p:cNvSpPr txBox="1">
            <a:spLocks noGrp="1"/>
          </p:cNvSpPr>
          <p:nvPr>
            <p:ph type="body" idx="1"/>
          </p:nvPr>
        </p:nvSpPr>
        <p:spPr>
          <a:xfrm>
            <a:off x="593687" y="1823700"/>
            <a:ext cx="38619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80" name="Google Shape;2180;p50"/>
          <p:cNvSpPr txBox="1">
            <a:spLocks noGrp="1"/>
          </p:cNvSpPr>
          <p:nvPr>
            <p:ph type="body" idx="2"/>
          </p:nvPr>
        </p:nvSpPr>
        <p:spPr>
          <a:xfrm>
            <a:off x="4688285" y="1823700"/>
            <a:ext cx="38619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81" name="Google Shape;2181;p50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84" name="Google Shape;2184;p5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5" name="Google Shape;2185;p5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98989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86" name="Google Shape;2186;p5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187" name="Google Shape;2187;p5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52"/>
          <p:cNvSpPr/>
          <p:nvPr/>
        </p:nvSpPr>
        <p:spPr>
          <a:xfrm rot="-5400000">
            <a:off x="4517850" y="-3214045"/>
            <a:ext cx="1083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52"/>
          <p:cNvSpPr/>
          <p:nvPr/>
        </p:nvSpPr>
        <p:spPr>
          <a:xfrm rot="-5400000" flipH="1">
            <a:off x="4497775" y="-3854662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52"/>
          <p:cNvSpPr/>
          <p:nvPr/>
        </p:nvSpPr>
        <p:spPr>
          <a:xfrm>
            <a:off x="0" y="0"/>
            <a:ext cx="9144000" cy="67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52"/>
          <p:cNvSpPr/>
          <p:nvPr/>
        </p:nvSpPr>
        <p:spPr>
          <a:xfrm>
            <a:off x="0" y="1352400"/>
            <a:ext cx="9144000" cy="379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3" name="Google Shape;2193;p52"/>
          <p:cNvCxnSpPr/>
          <p:nvPr/>
        </p:nvCxnSpPr>
        <p:spPr>
          <a:xfrm>
            <a:off x="338100" y="4813675"/>
            <a:ext cx="84678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4" name="Google Shape;2194;p52"/>
          <p:cNvSpPr txBox="1">
            <a:spLocks noGrp="1"/>
          </p:cNvSpPr>
          <p:nvPr>
            <p:ph type="title"/>
          </p:nvPr>
        </p:nvSpPr>
        <p:spPr>
          <a:xfrm>
            <a:off x="593575" y="0"/>
            <a:ext cx="79566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95" name="Google Shape;2195;p52"/>
          <p:cNvSpPr txBox="1">
            <a:spLocks noGrp="1"/>
          </p:cNvSpPr>
          <p:nvPr>
            <p:ph type="body" idx="1"/>
          </p:nvPr>
        </p:nvSpPr>
        <p:spPr>
          <a:xfrm>
            <a:off x="593575" y="1823700"/>
            <a:ext cx="25440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96" name="Google Shape;2196;p52"/>
          <p:cNvSpPr txBox="1">
            <a:spLocks noGrp="1"/>
          </p:cNvSpPr>
          <p:nvPr>
            <p:ph type="body" idx="2"/>
          </p:nvPr>
        </p:nvSpPr>
        <p:spPr>
          <a:xfrm>
            <a:off x="3267919" y="1823700"/>
            <a:ext cx="25440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97" name="Google Shape;2197;p52"/>
          <p:cNvSpPr txBox="1">
            <a:spLocks noGrp="1"/>
          </p:cNvSpPr>
          <p:nvPr>
            <p:ph type="body" idx="3"/>
          </p:nvPr>
        </p:nvSpPr>
        <p:spPr>
          <a:xfrm>
            <a:off x="5942264" y="1823700"/>
            <a:ext cx="2544000" cy="26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2198" name="Google Shape;2198;p52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7"/>
          <p:cNvSpPr txBox="1">
            <a:spLocks noGrp="1"/>
          </p:cNvSpPr>
          <p:nvPr>
            <p:ph type="subTitle" idx="1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9" name="Google Shape;259;p17"/>
          <p:cNvSpPr txBox="1">
            <a:spLocks noGrp="1"/>
          </p:cNvSpPr>
          <p:nvPr>
            <p:ph type="subTitle" idx="2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7"/>
          <p:cNvSpPr txBox="1">
            <a:spLocks noGrp="1"/>
          </p:cNvSpPr>
          <p:nvPr>
            <p:ph type="subTitle" idx="3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61" name="Google Shape;261;p17"/>
          <p:cNvSpPr txBox="1">
            <a:spLocks noGrp="1"/>
          </p:cNvSpPr>
          <p:nvPr>
            <p:ph type="subTitle" idx="4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1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64" name="Google Shape;264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9" name="Google Shape;299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1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304" name="Google Shape;304;p17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17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340" name="Google Shape;340;p17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53"/>
          <p:cNvSpPr/>
          <p:nvPr/>
        </p:nvSpPr>
        <p:spPr>
          <a:xfrm rot="-5400000">
            <a:off x="4497775" y="-2041588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53"/>
          <p:cNvSpPr/>
          <p:nvPr/>
        </p:nvSpPr>
        <p:spPr>
          <a:xfrm rot="10800000" flipH="1">
            <a:off x="0" y="2571593"/>
            <a:ext cx="9144000" cy="25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53"/>
          <p:cNvSpPr txBox="1">
            <a:spLocks noGrp="1"/>
          </p:cNvSpPr>
          <p:nvPr>
            <p:ph type="ctrTitle"/>
          </p:nvPr>
        </p:nvSpPr>
        <p:spPr>
          <a:xfrm>
            <a:off x="685800" y="3031150"/>
            <a:ext cx="45582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03" name="Google Shape;2203;p5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455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54"/>
          <p:cNvSpPr/>
          <p:nvPr/>
        </p:nvSpPr>
        <p:spPr>
          <a:xfrm rot="-5400000" flipH="1">
            <a:off x="4497775" y="-1112255"/>
            <a:ext cx="148200" cy="9144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54"/>
          <p:cNvSpPr/>
          <p:nvPr/>
        </p:nvSpPr>
        <p:spPr>
          <a:xfrm>
            <a:off x="0" y="-25"/>
            <a:ext cx="9144000" cy="341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7" name="Google Shape;2207;p54"/>
          <p:cNvSpPr txBox="1">
            <a:spLocks noGrp="1"/>
          </p:cNvSpPr>
          <p:nvPr>
            <p:ph type="body" idx="1"/>
          </p:nvPr>
        </p:nvSpPr>
        <p:spPr>
          <a:xfrm>
            <a:off x="1649050" y="503675"/>
            <a:ext cx="5845800" cy="2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●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lvl="1" indent="-35560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layfair Display"/>
              <a:buChar char="○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lvl="2" indent="-35560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layfair Display"/>
              <a:buChar char="■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lvl="3" indent="-35560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layfair Display"/>
              <a:buChar char="●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lvl="4" indent="-35560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layfair Display"/>
              <a:buChar char="○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lvl="5" indent="-35560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layfair Display"/>
              <a:buChar char="■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lvl="6" indent="-35560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layfair Display"/>
              <a:buChar char="●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lvl="7" indent="-355600" algn="ctr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Playfair Display"/>
              <a:buChar char="○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lvl="8" indent="-355600" algn="ctr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Playfair Display"/>
              <a:buChar char="■"/>
              <a:defRPr sz="2000"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2208" name="Google Shape;2208;p54"/>
          <p:cNvSpPr txBox="1"/>
          <p:nvPr/>
        </p:nvSpPr>
        <p:spPr>
          <a:xfrm>
            <a:off x="3593400" y="19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0001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4800">
              <a:solidFill>
                <a:srgbClr val="00001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09" name="Google Shape;2209;p54"/>
          <p:cNvSpPr txBox="1">
            <a:spLocks noGrp="1"/>
          </p:cNvSpPr>
          <p:nvPr>
            <p:ph type="sldNum" idx="12"/>
          </p:nvPr>
        </p:nvSpPr>
        <p:spPr>
          <a:xfrm>
            <a:off x="593575" y="4813750"/>
            <a:ext cx="79566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1326164" flipH="1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18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46" name="Google Shape;346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1" name="Google Shape;381;p1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9368145" flipH="1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84" name="Google Shape;384;p18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8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8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8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8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18"/>
          <p:cNvSpPr txBox="1">
            <a:spLocks noGrp="1"/>
          </p:cNvSpPr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420" name="Google Shape;420;p1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8"/>
          <p:cNvSpPr/>
          <p:nvPr/>
        </p:nvSpPr>
        <p:spPr>
          <a:xfrm rot="-7373435">
            <a:off x="3439495" y="5025020"/>
            <a:ext cx="2265005" cy="2165760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9"/>
          <p:cNvSpPr txBox="1">
            <a:spLocks noGrp="1"/>
          </p:cNvSpPr>
          <p:nvPr>
            <p:ph type="subTitle" idx="1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4" name="Google Shape;424;p19"/>
          <p:cNvSpPr txBox="1">
            <a:spLocks noGrp="1"/>
          </p:cNvSpPr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>
            <a:endParaRPr/>
          </a:p>
        </p:txBody>
      </p:sp>
      <p:pic>
        <p:nvPicPr>
          <p:cNvPr id="425" name="Google Shape;425;p19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9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427" name="Google Shape;42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2" name="Google Shape;46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197527" flipH="1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9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19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19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6551349" flipH="1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19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67" name="Google Shape;467;p19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2" name="Google Shape;502;p19"/>
          <p:cNvSpPr/>
          <p:nvPr/>
        </p:nvSpPr>
        <p:spPr>
          <a:xfrm rot="-6477098" flipH="1">
            <a:off x="-3963735" y="-3524095"/>
            <a:ext cx="4623929" cy="7256942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9"/>
          <p:cNvSpPr/>
          <p:nvPr/>
        </p:nvSpPr>
        <p:spPr>
          <a:xfrm rot="-7689947">
            <a:off x="8072325" y="4598041"/>
            <a:ext cx="2264989" cy="2165745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0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rot="-10162003" flipH="1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0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rot="10800000" flipH="1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0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0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rot="-10162003" flipH="1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0"/>
          <p:cNvSpPr/>
          <p:nvPr/>
        </p:nvSpPr>
        <p:spPr>
          <a:xfrm rot="-6681487">
            <a:off x="8044372" y="2590906"/>
            <a:ext cx="2265023" cy="2165778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20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511" name="Google Shape;511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20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47" name="Google Shape;547;p20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338275" y="1701963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88050" y="1631363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356275" y="1585363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360075" y="188016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445850" y="1622338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418850" y="1542263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2" name="Google Shape;582;p20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20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4" name="Google Shape;584;p20"/>
          <p:cNvSpPr/>
          <p:nvPr/>
        </p:nvSpPr>
        <p:spPr>
          <a:xfrm rot="231922" flipH="1">
            <a:off x="-1189243" y="-3465582"/>
            <a:ext cx="4623938" cy="7256951"/>
          </a:xfrm>
          <a:custGeom>
            <a:avLst/>
            <a:gdLst/>
            <a:ahLst/>
            <a:cxnLst/>
            <a:rect l="l" t="t" r="r" b="b"/>
            <a:pathLst>
              <a:path w="55812" h="94461" extrusionOk="0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1"/>
          <p:cNvSpPr txBox="1">
            <a:spLocks noGrp="1"/>
          </p:cNvSpPr>
          <p:nvPr>
            <p:ph type="subTitle" idx="1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21"/>
          <p:cNvSpPr txBox="1">
            <a:spLocks noGrp="1"/>
          </p:cNvSpPr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88" name="Google Shape;588;p21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1"/>
          <p:cNvSpPr/>
          <p:nvPr/>
        </p:nvSpPr>
        <p:spPr>
          <a:xfrm rot="-2569776">
            <a:off x="7774946" y="-1017900"/>
            <a:ext cx="2265043" cy="2165797"/>
          </a:xfrm>
          <a:custGeom>
            <a:avLst/>
            <a:gdLst/>
            <a:ahLst/>
            <a:cxnLst/>
            <a:rect l="l" t="t" r="r" b="b"/>
            <a:pathLst>
              <a:path w="21339" h="20404" extrusionOk="0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0" name="Google Shape;590;p21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91" name="Google Shape;591;p21"/>
            <p:cNvSpPr/>
            <p:nvPr/>
          </p:nvSpPr>
          <p:spPr>
            <a:xfrm>
              <a:off x="471925" y="1963988"/>
              <a:ext cx="26575" cy="18575"/>
            </a:xfrm>
            <a:custGeom>
              <a:avLst/>
              <a:gdLst/>
              <a:ahLst/>
              <a:cxnLst/>
              <a:rect l="l" t="t" r="r" b="b"/>
              <a:pathLst>
                <a:path w="1063" h="743" extrusionOk="0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366725" y="1787738"/>
              <a:ext cx="29875" cy="22300"/>
            </a:xfrm>
            <a:custGeom>
              <a:avLst/>
              <a:gdLst/>
              <a:ahLst/>
              <a:cxnLst/>
              <a:rect l="l" t="t" r="r" b="b"/>
              <a:pathLst>
                <a:path w="1195" h="892" extrusionOk="0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380450" y="183561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416475" y="1837513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415525" y="1877788"/>
              <a:ext cx="7600" cy="10675"/>
            </a:xfrm>
            <a:custGeom>
              <a:avLst/>
              <a:gdLst/>
              <a:ahLst/>
              <a:cxnLst/>
              <a:rect l="l" t="t" r="r" b="b"/>
              <a:pathLst>
                <a:path w="304" h="427" extrusionOk="0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432600" y="1937038"/>
              <a:ext cx="10450" cy="8075"/>
            </a:xfrm>
            <a:custGeom>
              <a:avLst/>
              <a:gdLst/>
              <a:ahLst/>
              <a:cxnLst/>
              <a:rect l="l" t="t" r="r" b="b"/>
              <a:pathLst>
                <a:path w="418" h="323" extrusionOk="0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452025" y="1974938"/>
              <a:ext cx="9500" cy="7150"/>
            </a:xfrm>
            <a:custGeom>
              <a:avLst/>
              <a:gdLst/>
              <a:ahLst/>
              <a:cxnLst/>
              <a:rect l="l" t="t" r="r" b="b"/>
              <a:pathLst>
                <a:path w="380" h="286" extrusionOk="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472875" y="1918538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444900" y="1890113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398475" y="1905288"/>
              <a:ext cx="11875" cy="11400"/>
            </a:xfrm>
            <a:custGeom>
              <a:avLst/>
              <a:gdLst/>
              <a:ahLst/>
              <a:cxnLst/>
              <a:rect l="l" t="t" r="r" b="b"/>
              <a:pathLst>
                <a:path w="475" h="456" extrusionOk="0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454400" y="1849363"/>
              <a:ext cx="11850" cy="11400"/>
            </a:xfrm>
            <a:custGeom>
              <a:avLst/>
              <a:gdLst/>
              <a:ahLst/>
              <a:cxnLst/>
              <a:rect l="l" t="t" r="r" b="b"/>
              <a:pathLst>
                <a:path w="474" h="456" extrusionOk="0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428800" y="1830863"/>
              <a:ext cx="14725" cy="11400"/>
            </a:xfrm>
            <a:custGeom>
              <a:avLst/>
              <a:gdLst/>
              <a:ahLst/>
              <a:cxnLst/>
              <a:rect l="l" t="t" r="r" b="b"/>
              <a:pathLst>
                <a:path w="589" h="456" extrusionOk="0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440175" y="1765463"/>
              <a:ext cx="18025" cy="14725"/>
            </a:xfrm>
            <a:custGeom>
              <a:avLst/>
              <a:gdLst/>
              <a:ahLst/>
              <a:cxnLst/>
              <a:rect l="l" t="t" r="r" b="b"/>
              <a:pathLst>
                <a:path w="721" h="589" extrusionOk="0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385200" y="1777313"/>
              <a:ext cx="15650" cy="13300"/>
            </a:xfrm>
            <a:custGeom>
              <a:avLst/>
              <a:gdLst/>
              <a:ahLst/>
              <a:cxnLst/>
              <a:rect l="l" t="t" r="r" b="b"/>
              <a:pathLst>
                <a:path w="626" h="532" extrusionOk="0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>
              <a:off x="399875" y="1703388"/>
              <a:ext cx="16150" cy="11875"/>
            </a:xfrm>
            <a:custGeom>
              <a:avLst/>
              <a:gdLst/>
              <a:ahLst/>
              <a:cxnLst/>
              <a:rect l="l" t="t" r="r" b="b"/>
              <a:pathLst>
                <a:path w="646" h="475" extrusionOk="0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>
              <a:off x="354400" y="1709538"/>
              <a:ext cx="17550" cy="14250"/>
            </a:xfrm>
            <a:custGeom>
              <a:avLst/>
              <a:gdLst/>
              <a:ahLst/>
              <a:cxnLst/>
              <a:rect l="l" t="t" r="r" b="b"/>
              <a:pathLst>
                <a:path w="702" h="570" extrusionOk="0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>
              <a:off x="369050" y="1615955"/>
              <a:ext cx="19450" cy="14250"/>
            </a:xfrm>
            <a:custGeom>
              <a:avLst/>
              <a:gdLst/>
              <a:ahLst/>
              <a:cxnLst/>
              <a:rect l="l" t="t" r="r" b="b"/>
              <a:pathLst>
                <a:path w="778" h="570" extrusionOk="0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>
              <a:off x="490635" y="1582215"/>
              <a:ext cx="17550" cy="13750"/>
            </a:xfrm>
            <a:custGeom>
              <a:avLst/>
              <a:gdLst/>
              <a:ahLst/>
              <a:cxnLst/>
              <a:rect l="l" t="t" r="r" b="b"/>
              <a:pathLst>
                <a:path w="702" h="550" extrusionOk="0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>
              <a:off x="297525" y="1637988"/>
              <a:ext cx="18975" cy="14725"/>
            </a:xfrm>
            <a:custGeom>
              <a:avLst/>
              <a:gdLst/>
              <a:ahLst/>
              <a:cxnLst/>
              <a:rect l="l" t="t" r="r" b="b"/>
              <a:pathLst>
                <a:path w="759" h="589" extrusionOk="0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>
              <a:off x="438343" y="1487068"/>
              <a:ext cx="20875" cy="15675"/>
            </a:xfrm>
            <a:custGeom>
              <a:avLst/>
              <a:gdLst/>
              <a:ahLst/>
              <a:cxnLst/>
              <a:rect l="l" t="t" r="r" b="b"/>
              <a:pathLst>
                <a:path w="835" h="627" extrusionOk="0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>
              <a:off x="311750" y="1588238"/>
              <a:ext cx="12800" cy="9500"/>
            </a:xfrm>
            <a:custGeom>
              <a:avLst/>
              <a:gdLst/>
              <a:ahLst/>
              <a:cxnLst/>
              <a:rect l="l" t="t" r="r" b="b"/>
              <a:pathLst>
                <a:path w="512" h="380" extrusionOk="0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>
              <a:off x="285675" y="1574488"/>
              <a:ext cx="20400" cy="15175"/>
            </a:xfrm>
            <a:custGeom>
              <a:avLst/>
              <a:gdLst/>
              <a:ahLst/>
              <a:cxnLst/>
              <a:rect l="l" t="t" r="r" b="b"/>
              <a:pathLst>
                <a:path w="816" h="607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>
              <a:off x="354400" y="1551263"/>
              <a:ext cx="9975" cy="8550"/>
            </a:xfrm>
            <a:custGeom>
              <a:avLst/>
              <a:gdLst/>
              <a:ahLst/>
              <a:cxnLst/>
              <a:rect l="l" t="t" r="r" b="b"/>
              <a:pathLst>
                <a:path w="399" h="342" extrusionOk="0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>
              <a:off x="337800" y="1527563"/>
              <a:ext cx="13300" cy="11400"/>
            </a:xfrm>
            <a:custGeom>
              <a:avLst/>
              <a:gdLst/>
              <a:ahLst/>
              <a:cxnLst/>
              <a:rect l="l" t="t" r="r" b="b"/>
              <a:pathLst>
                <a:path w="532" h="456" extrusionOk="0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>
              <a:off x="272875" y="1700063"/>
              <a:ext cx="23250" cy="18050"/>
            </a:xfrm>
            <a:custGeom>
              <a:avLst/>
              <a:gdLst/>
              <a:ahLst/>
              <a:cxnLst/>
              <a:rect l="l" t="t" r="r" b="b"/>
              <a:pathLst>
                <a:path w="930" h="722" extrusionOk="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1"/>
            <p:cNvSpPr/>
            <p:nvPr/>
          </p:nvSpPr>
          <p:spPr>
            <a:xfrm>
              <a:off x="507000" y="1726138"/>
              <a:ext cx="3800" cy="3350"/>
            </a:xfrm>
            <a:custGeom>
              <a:avLst/>
              <a:gdLst/>
              <a:ahLst/>
              <a:cxnLst/>
              <a:rect l="l" t="t" r="r" b="b"/>
              <a:pathLst>
                <a:path w="152" h="134" extrusionOk="0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1"/>
            <p:cNvSpPr/>
            <p:nvPr/>
          </p:nvSpPr>
          <p:spPr>
            <a:xfrm>
              <a:off x="485200" y="1780638"/>
              <a:ext cx="18025" cy="13775"/>
            </a:xfrm>
            <a:custGeom>
              <a:avLst/>
              <a:gdLst/>
              <a:ahLst/>
              <a:cxnLst/>
              <a:rect l="l" t="t" r="r" b="b"/>
              <a:pathLst>
                <a:path w="721" h="551" extrusionOk="0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502250" y="1829463"/>
              <a:ext cx="9500" cy="6175"/>
            </a:xfrm>
            <a:custGeom>
              <a:avLst/>
              <a:gdLst/>
              <a:ahLst/>
              <a:cxnLst/>
              <a:rect l="l" t="t" r="r" b="b"/>
              <a:pathLst>
                <a:path w="380" h="247" extrusionOk="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504150" y="1867838"/>
              <a:ext cx="24675" cy="18975"/>
            </a:xfrm>
            <a:custGeom>
              <a:avLst/>
              <a:gdLst/>
              <a:ahLst/>
              <a:cxnLst/>
              <a:rect l="l" t="t" r="r" b="b"/>
              <a:pathLst>
                <a:path w="987" h="759" extrusionOk="0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360075" y="1953883"/>
              <a:ext cx="20875" cy="17075"/>
            </a:xfrm>
            <a:custGeom>
              <a:avLst/>
              <a:gdLst/>
              <a:ahLst/>
              <a:cxnLst/>
              <a:rect l="l" t="t" r="r" b="b"/>
              <a:pathLst>
                <a:path w="835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319325" y="1860263"/>
              <a:ext cx="16125" cy="12350"/>
            </a:xfrm>
            <a:custGeom>
              <a:avLst/>
              <a:gdLst/>
              <a:ahLst/>
              <a:cxnLst/>
              <a:rect l="l" t="t" r="r" b="b"/>
              <a:pathLst>
                <a:path w="645" h="494" extrusionOk="0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325475" y="1808138"/>
              <a:ext cx="15675" cy="11850"/>
            </a:xfrm>
            <a:custGeom>
              <a:avLst/>
              <a:gdLst/>
              <a:ahLst/>
              <a:cxnLst/>
              <a:rect l="l" t="t" r="r" b="b"/>
              <a:pathLst>
                <a:path w="627" h="474" extrusionOk="0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298950" y="1787738"/>
              <a:ext cx="8550" cy="7150"/>
            </a:xfrm>
            <a:custGeom>
              <a:avLst/>
              <a:gdLst/>
              <a:ahLst/>
              <a:cxnLst/>
              <a:rect l="l" t="t" r="r" b="b"/>
              <a:pathLst>
                <a:path w="342" h="286" extrusionOk="0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394558" y="1560904"/>
              <a:ext cx="21825" cy="16625"/>
            </a:xfrm>
            <a:custGeom>
              <a:avLst/>
              <a:gdLst/>
              <a:ahLst/>
              <a:cxnLst/>
              <a:rect l="l" t="t" r="r" b="b"/>
              <a:pathLst>
                <a:path w="873" h="665" extrusionOk="0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418850" y="1419395"/>
              <a:ext cx="23250" cy="18975"/>
            </a:xfrm>
            <a:custGeom>
              <a:avLst/>
              <a:gdLst/>
              <a:ahLst/>
              <a:cxnLst/>
              <a:rect l="l" t="t" r="r" b="b"/>
              <a:pathLst>
                <a:path w="930" h="759" extrusionOk="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6" name="Google Shape;626;p21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2"/>
          <p:cNvSpPr txBox="1">
            <a:spLocks noGrp="1"/>
          </p:cNvSpPr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jp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 xmlns:mc="http://schemas.openxmlformats.org/markup-compatibility/2006" xmlns:p14="http://schemas.microsoft.com/office/powerpoint/2010/main">
    <mc:Choice Requires="p14">
      <p:transition spd="slow" p14:dur="17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stinapura" TargetMode="External"/><Relationship Id="rId3" Type="http://schemas.openxmlformats.org/officeDocument/2006/relationships/hyperlink" Target="https://en.wikipedia.org/wiki/Mahabharata" TargetMode="External"/><Relationship Id="rId7" Type="http://schemas.openxmlformats.org/officeDocument/2006/relationships/hyperlink" Target="https://en.wikipedia.org/wiki/Kuru_Kingdom" TargetMode="External"/><Relationship Id="rId12" Type="http://schemas.openxmlformats.org/officeDocument/2006/relationships/hyperlink" Target="https://en.wikipedia.org/wiki/Shakun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en.wikipedia.org/wiki/Gandhari_(character)" TargetMode="External"/><Relationship Id="rId11" Type="http://schemas.openxmlformats.org/officeDocument/2006/relationships/hyperlink" Target="https://en.wikipedia.org/wiki/Demigod#Hinduism" TargetMode="External"/><Relationship Id="rId5" Type="http://schemas.openxmlformats.org/officeDocument/2006/relationships/hyperlink" Target="https://en.wikipedia.org/wiki/Dhritarashtra" TargetMode="External"/><Relationship Id="rId10" Type="http://schemas.openxmlformats.org/officeDocument/2006/relationships/hyperlink" Target="https://en.wikipedia.org/wiki/Pandavas" TargetMode="External"/><Relationship Id="rId4" Type="http://schemas.openxmlformats.org/officeDocument/2006/relationships/hyperlink" Target="https://en.wikipedia.org/wiki/Kaurava" TargetMode="External"/><Relationship Id="rId9" Type="http://schemas.openxmlformats.org/officeDocument/2006/relationships/hyperlink" Target="https://en.wikipedia.org/wiki/Yudhishtra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ahabharata" TargetMode="External"/><Relationship Id="rId13" Type="http://schemas.openxmlformats.org/officeDocument/2006/relationships/hyperlink" Target="https://en.wikipedia.org/wiki/Pandavas" TargetMode="External"/><Relationship Id="rId3" Type="http://schemas.openxmlformats.org/officeDocument/2006/relationships/hyperlink" Target="https://en.wikipedia.org/wiki/Yudhishthira" TargetMode="External"/><Relationship Id="rId7" Type="http://schemas.openxmlformats.org/officeDocument/2006/relationships/hyperlink" Target="https://en.wikipedia.org/wiki/Sahadeva" TargetMode="External"/><Relationship Id="rId12" Type="http://schemas.openxmlformats.org/officeDocument/2006/relationships/hyperlink" Target="https://en.wikipedia.org/wiki/Madri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en.wikipedia.org/wiki/Nakula" TargetMode="External"/><Relationship Id="rId11" Type="http://schemas.openxmlformats.org/officeDocument/2006/relationships/hyperlink" Target="https://en.wikipedia.org/wiki/Kunti" TargetMode="External"/><Relationship Id="rId5" Type="http://schemas.openxmlformats.org/officeDocument/2006/relationships/hyperlink" Target="https://en.wikipedia.org/wiki/Arjuna" TargetMode="External"/><Relationship Id="rId15" Type="http://schemas.openxmlformats.org/officeDocument/2006/relationships/hyperlink" Target="https://en.wikipedia.org/wiki/Kurukshetra_War" TargetMode="External"/><Relationship Id="rId10" Type="http://schemas.openxmlformats.org/officeDocument/2006/relationships/hyperlink" Target="https://en.wikipedia.org/wiki/Hastinapur" TargetMode="External"/><Relationship Id="rId4" Type="http://schemas.openxmlformats.org/officeDocument/2006/relationships/hyperlink" Target="https://en.wikipedia.org/wiki/Bhima" TargetMode="External"/><Relationship Id="rId9" Type="http://schemas.openxmlformats.org/officeDocument/2006/relationships/hyperlink" Target="https://en.wikipedia.org/wiki/Pandu" TargetMode="External"/><Relationship Id="rId14" Type="http://schemas.openxmlformats.org/officeDocument/2006/relationships/hyperlink" Target="https://en.wikipedia.org/wiki/Kaurava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uryodhana" TargetMode="External"/><Relationship Id="rId3" Type="http://schemas.openxmlformats.org/officeDocument/2006/relationships/hyperlink" Target="https://en.wikipedia.org/wiki/Gandhara_Kingdom" TargetMode="External"/><Relationship Id="rId7" Type="http://schemas.openxmlformats.org/officeDocument/2006/relationships/hyperlink" Target="https://en.wikipedia.org/wiki/Gandhari_(character)" TargetMode="External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en.wikipedia.org/wiki/Mahabharata" TargetMode="External"/><Relationship Id="rId11" Type="http://schemas.openxmlformats.org/officeDocument/2006/relationships/hyperlink" Target="https://en.wikipedia.org/wiki/Sahadeva" TargetMode="External"/><Relationship Id="rId5" Type="http://schemas.openxmlformats.org/officeDocument/2006/relationships/hyperlink" Target="https://en.wikipedia.org/wiki/Epic_(genre)" TargetMode="External"/><Relationship Id="rId10" Type="http://schemas.openxmlformats.org/officeDocument/2006/relationships/hyperlink" Target="https://en.wikipedia.org/wiki/Pandavas" TargetMode="External"/><Relationship Id="rId4" Type="http://schemas.openxmlformats.org/officeDocument/2006/relationships/hyperlink" Target="https://en.wikipedia.org/wiki/Hindu" TargetMode="External"/><Relationship Id="rId9" Type="http://schemas.openxmlformats.org/officeDocument/2006/relationships/hyperlink" Target="https://en.wikipedia.org/wiki/Kurukshetra_War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Hastinapura" TargetMode="External"/><Relationship Id="rId13" Type="http://schemas.openxmlformats.org/officeDocument/2006/relationships/image" Target="../media/image40.png"/><Relationship Id="rId3" Type="http://schemas.openxmlformats.org/officeDocument/2006/relationships/hyperlink" Target="https://en.wikipedia.org/wiki/Mahabharata" TargetMode="External"/><Relationship Id="rId7" Type="http://schemas.openxmlformats.org/officeDocument/2006/relationships/hyperlink" Target="https://en.wikipedia.org/wiki/Kuru_Kingdom" TargetMode="External"/><Relationship Id="rId12" Type="http://schemas.openxmlformats.org/officeDocument/2006/relationships/hyperlink" Target="https://en.wikipedia.org/wiki/Shakun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en.wikipedia.org/wiki/Gandhari_(character)" TargetMode="External"/><Relationship Id="rId11" Type="http://schemas.openxmlformats.org/officeDocument/2006/relationships/hyperlink" Target="https://en.wikipedia.org/wiki/Demigod#Hinduism" TargetMode="External"/><Relationship Id="rId5" Type="http://schemas.openxmlformats.org/officeDocument/2006/relationships/hyperlink" Target="https://en.wikipedia.org/wiki/Dhritarashtra" TargetMode="External"/><Relationship Id="rId10" Type="http://schemas.openxmlformats.org/officeDocument/2006/relationships/hyperlink" Target="https://en.wikipedia.org/wiki/Pandavas" TargetMode="External"/><Relationship Id="rId4" Type="http://schemas.openxmlformats.org/officeDocument/2006/relationships/hyperlink" Target="https://en.wikipedia.org/wiki/Kaurava" TargetMode="External"/><Relationship Id="rId9" Type="http://schemas.openxmlformats.org/officeDocument/2006/relationships/hyperlink" Target="https://en.wikipedia.org/wiki/Yudhishtra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ahadeva" TargetMode="External"/><Relationship Id="rId13" Type="http://schemas.openxmlformats.org/officeDocument/2006/relationships/hyperlink" Target="https://en.wikipedia.org/wiki/Madri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en.wikipedia.org/wiki/Nakula" TargetMode="External"/><Relationship Id="rId12" Type="http://schemas.openxmlformats.org/officeDocument/2006/relationships/hyperlink" Target="https://en.wikipedia.org/wiki/Kunti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en.wikipedia.org/wiki/Kurukshetra_War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en.wikipedia.org/wiki/Arjuna" TargetMode="External"/><Relationship Id="rId11" Type="http://schemas.openxmlformats.org/officeDocument/2006/relationships/hyperlink" Target="https://en.wikipedia.org/wiki/Hastinapur" TargetMode="External"/><Relationship Id="rId5" Type="http://schemas.openxmlformats.org/officeDocument/2006/relationships/hyperlink" Target="https://en.wikipedia.org/wiki/Bhima" TargetMode="External"/><Relationship Id="rId15" Type="http://schemas.openxmlformats.org/officeDocument/2006/relationships/hyperlink" Target="https://en.wikipedia.org/wiki/Kauravas" TargetMode="External"/><Relationship Id="rId10" Type="http://schemas.openxmlformats.org/officeDocument/2006/relationships/hyperlink" Target="https://en.wikipedia.org/wiki/Pandu" TargetMode="External"/><Relationship Id="rId4" Type="http://schemas.openxmlformats.org/officeDocument/2006/relationships/hyperlink" Target="https://en.wikipedia.org/wiki/Yudhishthira" TargetMode="External"/><Relationship Id="rId9" Type="http://schemas.openxmlformats.org/officeDocument/2006/relationships/hyperlink" Target="https://en.wikipedia.org/wiki/Mahabharata" TargetMode="External"/><Relationship Id="rId14" Type="http://schemas.openxmlformats.org/officeDocument/2006/relationships/hyperlink" Target="https://en.wikipedia.org/wiki/Pandava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Duryodhana" TargetMode="External"/><Relationship Id="rId3" Type="http://schemas.openxmlformats.org/officeDocument/2006/relationships/hyperlink" Target="https://en.wikipedia.org/wiki/Gandhara_Kingdom" TargetMode="External"/><Relationship Id="rId7" Type="http://schemas.openxmlformats.org/officeDocument/2006/relationships/hyperlink" Target="https://en.wikipedia.org/wiki/Gandhari_(character)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en.wikipedia.org/wiki/Mahabharata" TargetMode="External"/><Relationship Id="rId11" Type="http://schemas.openxmlformats.org/officeDocument/2006/relationships/hyperlink" Target="https://en.wikipedia.org/wiki/Sahadeva" TargetMode="External"/><Relationship Id="rId5" Type="http://schemas.openxmlformats.org/officeDocument/2006/relationships/hyperlink" Target="https://en.wikipedia.org/wiki/Epic_(genre)" TargetMode="External"/><Relationship Id="rId10" Type="http://schemas.openxmlformats.org/officeDocument/2006/relationships/hyperlink" Target="https://en.wikipedia.org/wiki/Pandavas" TargetMode="External"/><Relationship Id="rId4" Type="http://schemas.openxmlformats.org/officeDocument/2006/relationships/hyperlink" Target="https://en.wikipedia.org/wiki/Hindu" TargetMode="External"/><Relationship Id="rId9" Type="http://schemas.openxmlformats.org/officeDocument/2006/relationships/hyperlink" Target="https://en.wikipedia.org/wiki/Kurukshetra_Wa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5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5" name="Google Shape;2215;p5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55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55"/>
          <p:cNvSpPr txBox="1">
            <a:spLocks noGrp="1"/>
          </p:cNvSpPr>
          <p:nvPr>
            <p:ph type="ctrTitle"/>
          </p:nvPr>
        </p:nvSpPr>
        <p:spPr>
          <a:xfrm>
            <a:off x="456025" y="1119350"/>
            <a:ext cx="827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Presentation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Analysis</a:t>
            </a:r>
            <a:endParaRPr/>
          </a:p>
        </p:txBody>
      </p:sp>
      <p:sp>
        <p:nvSpPr>
          <p:cNvPr id="2218" name="Google Shape;2218;p55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19" name="Google Shape;2219;p55"/>
          <p:cNvPicPr preferRelativeResize="0"/>
          <p:nvPr/>
        </p:nvPicPr>
        <p:blipFill rotWithShape="1">
          <a:blip r:embed="rId6">
            <a:alphaModFix/>
          </a:blip>
          <a:srcRect t="39809" b="28940"/>
          <a:stretch/>
        </p:blipFill>
        <p:spPr>
          <a:xfrm>
            <a:off x="1534075" y="3342025"/>
            <a:ext cx="61912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4" name="Google Shape;227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125" y="0"/>
            <a:ext cx="363274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65"/>
          <p:cNvSpPr txBox="1"/>
          <p:nvPr/>
        </p:nvSpPr>
        <p:spPr>
          <a:xfrm>
            <a:off x="195025" y="323175"/>
            <a:ext cx="87960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100" b="1">
                <a:solidFill>
                  <a:srgbClr val="202122"/>
                </a:solidFill>
                <a:highlight>
                  <a:srgbClr val="FFFFFF"/>
                </a:highlight>
              </a:rPr>
              <a:t>Duryodhana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 also known as </a:t>
            </a:r>
            <a:r>
              <a:rPr lang="en" sz="2100" b="1">
                <a:solidFill>
                  <a:srgbClr val="202122"/>
                </a:solidFill>
                <a:highlight>
                  <a:srgbClr val="FFFFFF"/>
                </a:highlight>
              </a:rPr>
              <a:t>Suyodhana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, is the main antagonist in the Hindu epic </a:t>
            </a:r>
            <a:r>
              <a:rPr lang="en" sz="2100" i="1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Mahabharata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 and was the eldest of the </a:t>
            </a:r>
            <a:r>
              <a:rPr lang="en" sz="21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Kauravas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, the hundred sons of a blind king </a:t>
            </a:r>
            <a:r>
              <a:rPr lang="en" sz="21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Dhritarashtra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 and queen </a:t>
            </a:r>
            <a:r>
              <a:rPr lang="en" sz="21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Gandhari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. Being the firstborn son of the blind king, he was the crown prince of </a:t>
            </a:r>
            <a:r>
              <a:rPr lang="en" sz="21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Kuru Kingdom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 and its capital </a:t>
            </a:r>
            <a:r>
              <a:rPr lang="en" sz="21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Hastinapura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 along with his cousin </a:t>
            </a:r>
            <a:r>
              <a:rPr lang="en" sz="21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Yudhishtra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 who was older than him. Although loved by his family, Duryodhana and most of his brothers were not seen on the same level as the </a:t>
            </a:r>
            <a:r>
              <a:rPr lang="en" sz="21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Pandavas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 in their adherence to virtue, duty, and respect for elders. Duryodhana felt that the partiality everyone showed to the Pandavas was only due to the </a:t>
            </a:r>
            <a:r>
              <a:rPr lang="en" sz="21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circumstances of their birth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. Duryodhana was mentored by his maternal uncle </a:t>
            </a:r>
            <a:r>
              <a:rPr lang="en" sz="21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Shakuni</a:t>
            </a:r>
            <a:r>
              <a:rPr lang="en" sz="2100">
                <a:solidFill>
                  <a:srgbClr val="202122"/>
                </a:solidFill>
                <a:highlight>
                  <a:srgbClr val="FFFFFF"/>
                </a:highlight>
              </a:rPr>
              <a:t>, who masterminded most of Duryodhana's plots to humiliate and kill the Pandavas.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66"/>
          <p:cNvSpPr txBox="1">
            <a:spLocks noGrp="1"/>
          </p:cNvSpPr>
          <p:nvPr>
            <p:ph type="ctrTitle" idx="4294967295"/>
          </p:nvPr>
        </p:nvSpPr>
        <p:spPr>
          <a:xfrm>
            <a:off x="279450" y="3730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Is Duryodhana a good human?</a:t>
            </a:r>
            <a:endParaRPr sz="4500"/>
          </a:p>
        </p:txBody>
      </p:sp>
      <p:sp>
        <p:nvSpPr>
          <p:cNvPr id="2285" name="Google Shape;2285;p66"/>
          <p:cNvSpPr txBox="1">
            <a:spLocks noGrp="1"/>
          </p:cNvSpPr>
          <p:nvPr>
            <p:ph type="body" idx="4294967295"/>
          </p:nvPr>
        </p:nvSpPr>
        <p:spPr>
          <a:xfrm>
            <a:off x="152400" y="1336100"/>
            <a:ext cx="8839200" cy="3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</a:t>
            </a:r>
            <a:r>
              <a:rPr lang="en" sz="3200">
                <a:solidFill>
                  <a:srgbClr val="434343"/>
                </a:solidFill>
              </a:rPr>
              <a:t>Yes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 No  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0" name="Google Shape;229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57600"/>
            <a:ext cx="7480599" cy="50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1" name="Google Shape;2291;p67"/>
          <p:cNvSpPr txBox="1"/>
          <p:nvPr/>
        </p:nvSpPr>
        <p:spPr>
          <a:xfrm>
            <a:off x="16725" y="185800"/>
            <a:ext cx="3693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latin typeface="Open Sans"/>
                <a:ea typeface="Open Sans"/>
                <a:cs typeface="Open Sans"/>
                <a:sym typeface="Open Sans"/>
              </a:rPr>
              <a:t>Pan</a:t>
            </a:r>
            <a:r>
              <a:rPr lang="en" sz="5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davas</a:t>
            </a:r>
            <a:endParaRPr sz="5500"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68"/>
          <p:cNvSpPr txBox="1"/>
          <p:nvPr/>
        </p:nvSpPr>
        <p:spPr>
          <a:xfrm>
            <a:off x="243775" y="399375"/>
            <a:ext cx="87474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The </a:t>
            </a:r>
            <a:r>
              <a:rPr lang="en" sz="2300" b="1">
                <a:solidFill>
                  <a:srgbClr val="202122"/>
                </a:solidFill>
                <a:highlight>
                  <a:srgbClr val="FFFFFF"/>
                </a:highlight>
              </a:rPr>
              <a:t>Pandavas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refers to the five brothers namely,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Yudhishthira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Bhima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Arjuna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Nakula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Sahadeva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, who are the main characters in the epic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Mahabharata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. They were the acknowledged sons of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Pandu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, the king of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Hastinapur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and his two wives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Kunti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Madri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. The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Pandavas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waged war against their cousins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Kauravas (Duryodhana and his brothers)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; this was known as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Kurukshetra War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. The Pandavas won the war and the Kauravas lost. The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Pandavas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were celebrated for their adherence to virtue, duty, and respect for elders. </a:t>
            </a: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69"/>
          <p:cNvSpPr txBox="1">
            <a:spLocks noGrp="1"/>
          </p:cNvSpPr>
          <p:nvPr>
            <p:ph type="ctrTitle" idx="4294967295"/>
          </p:nvPr>
        </p:nvSpPr>
        <p:spPr>
          <a:xfrm>
            <a:off x="279450" y="3730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Are Pandavas good humans?</a:t>
            </a:r>
            <a:endParaRPr sz="4500"/>
          </a:p>
        </p:txBody>
      </p:sp>
      <p:sp>
        <p:nvSpPr>
          <p:cNvPr id="2302" name="Google Shape;2302;p69"/>
          <p:cNvSpPr txBox="1">
            <a:spLocks noGrp="1"/>
          </p:cNvSpPr>
          <p:nvPr>
            <p:ph type="body" idx="4294967295"/>
          </p:nvPr>
        </p:nvSpPr>
        <p:spPr>
          <a:xfrm>
            <a:off x="152400" y="1336100"/>
            <a:ext cx="8839200" cy="3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</a:t>
            </a:r>
            <a:r>
              <a:rPr lang="en" sz="3200">
                <a:solidFill>
                  <a:srgbClr val="434343"/>
                </a:solidFill>
              </a:rPr>
              <a:t>Yes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 No  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70"/>
          <p:cNvSpPr txBox="1">
            <a:spLocks noGrp="1"/>
          </p:cNvSpPr>
          <p:nvPr>
            <p:ph type="ctrTitle"/>
          </p:nvPr>
        </p:nvSpPr>
        <p:spPr>
          <a:xfrm>
            <a:off x="2612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Case - Characteristics</a:t>
            </a:r>
            <a:endParaRPr sz="4500"/>
          </a:p>
        </p:txBody>
      </p:sp>
      <p:sp>
        <p:nvSpPr>
          <p:cNvPr id="2308" name="Google Shape;2308;p70"/>
          <p:cNvSpPr txBox="1">
            <a:spLocks noGrp="1"/>
          </p:cNvSpPr>
          <p:nvPr>
            <p:ph type="body" idx="1"/>
          </p:nvPr>
        </p:nvSpPr>
        <p:spPr>
          <a:xfrm>
            <a:off x="381000" y="815700"/>
            <a:ext cx="8593800" cy="3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 Information supplied in the case is frequently </a:t>
            </a:r>
            <a:r>
              <a:rPr lang="en" sz="2400" b="1" i="0" u="none">
                <a:solidFill>
                  <a:srgbClr val="C00000"/>
                </a:solidFill>
              </a:rPr>
              <a:t>partial and, at times, even misleading or biased</a:t>
            </a:r>
            <a:endParaRPr sz="2400" b="1">
              <a:solidFill>
                <a:srgbClr val="C00000"/>
              </a:solidFill>
            </a:endParaRPr>
          </a:p>
          <a:p>
            <a:pPr marL="254000" marR="0" lvl="0" indent="-24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Alternatively, the sheer </a:t>
            </a:r>
            <a:r>
              <a:rPr lang="en" sz="2400" b="1" i="0" u="none">
                <a:solidFill>
                  <a:srgbClr val="0000CC"/>
                </a:solidFill>
              </a:rPr>
              <a:t>volume</a:t>
            </a:r>
            <a:r>
              <a:rPr lang="en" sz="2400" i="0" u="none">
                <a:solidFill>
                  <a:srgbClr val="434343"/>
                </a:solidFill>
              </a:rPr>
              <a:t> of information given is overwhelming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24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To further complicate matters, the problems presented are both </a:t>
            </a:r>
            <a:r>
              <a:rPr lang="en" sz="2400" b="1" i="0" u="none">
                <a:solidFill>
                  <a:srgbClr val="008000"/>
                </a:solidFill>
              </a:rPr>
              <a:t>ambiguous and complex</a:t>
            </a:r>
            <a:r>
              <a:rPr lang="en" sz="2400" i="0" u="none">
                <a:solidFill>
                  <a:srgbClr val="434343"/>
                </a:solidFill>
              </a:rPr>
              <a:t> (and so are real life situations too)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241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Generally, a case has no single “correct” answer. There are only choices, and the reasons behind them – some better and some worse than the others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71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Case - Characteristics</a:t>
            </a:r>
            <a:endParaRPr sz="4500"/>
          </a:p>
        </p:txBody>
      </p:sp>
      <p:sp>
        <p:nvSpPr>
          <p:cNvPr id="2314" name="Google Shape;2314;p71"/>
          <p:cNvSpPr txBox="1">
            <a:spLocks noGrp="1"/>
          </p:cNvSpPr>
          <p:nvPr>
            <p:ph type="body" idx="4294967295"/>
          </p:nvPr>
        </p:nvSpPr>
        <p:spPr>
          <a:xfrm>
            <a:off x="152400" y="1117550"/>
            <a:ext cx="8839200" cy="3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Requires working together in a group to analyze and solve a problem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Unlike lectures, case discussion demands your ideas and active participation (from passive listener to active contributor)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One cannot learn driving by listening to a lecture about it. Likewise, analyzing and decision making have to be learnt through practice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72"/>
          <p:cNvSpPr txBox="1">
            <a:spLocks noGrp="1"/>
          </p:cNvSpPr>
          <p:nvPr>
            <p:ph type="ctrTitle"/>
          </p:nvPr>
        </p:nvSpPr>
        <p:spPr>
          <a:xfrm>
            <a:off x="2612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Case - Objectives</a:t>
            </a:r>
            <a:endParaRPr sz="4500"/>
          </a:p>
        </p:txBody>
      </p:sp>
      <p:sp>
        <p:nvSpPr>
          <p:cNvPr id="2320" name="Google Shape;2320;p72"/>
          <p:cNvSpPr txBox="1">
            <a:spLocks noGrp="1"/>
          </p:cNvSpPr>
          <p:nvPr>
            <p:ph type="body" idx="1"/>
          </p:nvPr>
        </p:nvSpPr>
        <p:spPr>
          <a:xfrm>
            <a:off x="261350" y="906350"/>
            <a:ext cx="870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79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 Increase your understanding of </a:t>
            </a:r>
            <a:r>
              <a:rPr lang="en" sz="2400" b="1" i="0" u="sng">
                <a:solidFill>
                  <a:srgbClr val="434343"/>
                </a:solidFill>
              </a:rPr>
              <a:t>what managers should and should not do </a:t>
            </a:r>
            <a:r>
              <a:rPr lang="en" sz="2400" i="0" u="none">
                <a:solidFill>
                  <a:srgbClr val="434343"/>
                </a:solidFill>
              </a:rPr>
              <a:t>in guiding a business to success.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254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Get valuable practice in </a:t>
            </a:r>
            <a:r>
              <a:rPr lang="en" sz="2400" b="1" i="0" u="sng">
                <a:solidFill>
                  <a:srgbClr val="434343"/>
                </a:solidFill>
              </a:rPr>
              <a:t>identifying specific business or managerial issues </a:t>
            </a:r>
            <a:r>
              <a:rPr lang="en" sz="2400" i="0" u="none">
                <a:solidFill>
                  <a:srgbClr val="434343"/>
                </a:solidFill>
              </a:rPr>
              <a:t>that need to be addressed, evaluating alternatives, and formulating workable plans of action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254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Enhance your </a:t>
            </a:r>
            <a:r>
              <a:rPr lang="en" sz="2400" b="1" i="0" u="sng">
                <a:solidFill>
                  <a:srgbClr val="434343"/>
                </a:solidFill>
              </a:rPr>
              <a:t>sense of business judgment</a:t>
            </a:r>
            <a:r>
              <a:rPr lang="en" sz="2400" i="0" u="none">
                <a:solidFill>
                  <a:srgbClr val="434343"/>
                </a:solidFill>
              </a:rPr>
              <a:t>, as opposed to uncritically accepting what the professor says or the “back-of-the-book” answers.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254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ial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Group discussions afford </a:t>
            </a:r>
            <a:r>
              <a:rPr lang="en" sz="2400" b="1" i="0" u="sng">
                <a:solidFill>
                  <a:srgbClr val="434343"/>
                </a:solidFill>
              </a:rPr>
              <a:t>multiple context and perspective opportunities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1016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endParaRPr sz="2400" b="1" i="0" u="sng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Google Shape;232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099" y="0"/>
            <a:ext cx="15358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85800"/>
            <a:ext cx="68580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73"/>
          <p:cNvPicPr preferRelativeResize="0"/>
          <p:nvPr/>
        </p:nvPicPr>
        <p:blipFill rotWithShape="1">
          <a:blip r:embed="rId5">
            <a:alphaModFix/>
          </a:blip>
          <a:srcRect r="1176"/>
          <a:stretch/>
        </p:blipFill>
        <p:spPr>
          <a:xfrm>
            <a:off x="623875" y="0"/>
            <a:ext cx="70699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8" name="Google Shape;2328;p73"/>
          <p:cNvSpPr txBox="1"/>
          <p:nvPr/>
        </p:nvSpPr>
        <p:spPr>
          <a:xfrm>
            <a:off x="45250" y="39275"/>
            <a:ext cx="578700" cy="5033400"/>
          </a:xfrm>
          <a:prstGeom prst="rect">
            <a:avLst/>
          </a:prstGeom>
          <a:solidFill>
            <a:srgbClr val="000014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00"/>
                </a:solidFill>
                <a:latin typeface="Andika"/>
                <a:ea typeface="Andika"/>
                <a:cs typeface="Andika"/>
                <a:sym typeface="Andika"/>
              </a:rPr>
              <a:t>ANALYSIS</a:t>
            </a:r>
            <a:endParaRPr sz="3500" b="1">
              <a:solidFill>
                <a:srgbClr val="FFFF00"/>
              </a:solidFill>
              <a:latin typeface="Andika"/>
              <a:ea typeface="Andika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00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2329" name="Google Shape;2329;p73"/>
          <p:cNvSpPr txBox="1"/>
          <p:nvPr/>
        </p:nvSpPr>
        <p:spPr>
          <a:xfrm>
            <a:off x="8503450" y="39275"/>
            <a:ext cx="578700" cy="5110200"/>
          </a:xfrm>
          <a:prstGeom prst="rect">
            <a:avLst/>
          </a:prstGeom>
          <a:solidFill>
            <a:srgbClr val="000014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00"/>
                </a:solidFill>
                <a:latin typeface="Andika"/>
                <a:ea typeface="Andika"/>
                <a:cs typeface="Andika"/>
                <a:sym typeface="Andika"/>
              </a:rPr>
              <a:t>MAHABHARAT</a:t>
            </a:r>
            <a:endParaRPr sz="3200" b="1">
              <a:solidFill>
                <a:srgbClr val="FFFF00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56"/>
          <p:cNvSpPr txBox="1">
            <a:spLocks noGrp="1"/>
          </p:cNvSpPr>
          <p:nvPr>
            <p:ph type="body" idx="1"/>
          </p:nvPr>
        </p:nvSpPr>
        <p:spPr>
          <a:xfrm>
            <a:off x="170775" y="1055850"/>
            <a:ext cx="8800200" cy="35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92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400"/>
              </a:buClr>
              <a:buSzPts val="2400"/>
              <a:buFont typeface="Open Sans"/>
              <a:buChar char="•"/>
            </a:pPr>
            <a:r>
              <a:rPr lang="en" sz="4000" i="1">
                <a:solidFill>
                  <a:srgbClr val="134F5C"/>
                </a:solidFill>
              </a:rPr>
              <a:t>I keep six honest serving men (They taught me all I knew); their names are: </a:t>
            </a:r>
            <a:r>
              <a:rPr lang="en" sz="4000" i="1">
                <a:solidFill>
                  <a:srgbClr val="FF0000"/>
                </a:solidFill>
              </a:rPr>
              <a:t>What</a:t>
            </a:r>
            <a:r>
              <a:rPr lang="en" sz="4000" i="1">
                <a:solidFill>
                  <a:srgbClr val="4285F4"/>
                </a:solidFill>
              </a:rPr>
              <a:t> </a:t>
            </a:r>
            <a:r>
              <a:rPr lang="en" sz="4000" i="1">
                <a:solidFill>
                  <a:srgbClr val="134F5C"/>
                </a:solidFill>
              </a:rPr>
              <a:t>and</a:t>
            </a:r>
            <a:r>
              <a:rPr lang="en" sz="4000" i="1">
                <a:solidFill>
                  <a:srgbClr val="4285F4"/>
                </a:solidFill>
              </a:rPr>
              <a:t> </a:t>
            </a:r>
            <a:r>
              <a:rPr lang="en" sz="4000" i="1">
                <a:solidFill>
                  <a:srgbClr val="3333CC"/>
                </a:solidFill>
              </a:rPr>
              <a:t>Why</a:t>
            </a:r>
            <a:r>
              <a:rPr lang="en" sz="4000" i="1">
                <a:solidFill>
                  <a:srgbClr val="4285F4"/>
                </a:solidFill>
              </a:rPr>
              <a:t> </a:t>
            </a:r>
            <a:r>
              <a:rPr lang="en" sz="4000" i="1">
                <a:solidFill>
                  <a:srgbClr val="134F5C"/>
                </a:solidFill>
              </a:rPr>
              <a:t>and</a:t>
            </a:r>
            <a:r>
              <a:rPr lang="en" sz="4000" i="1">
                <a:solidFill>
                  <a:srgbClr val="4285F4"/>
                </a:solidFill>
              </a:rPr>
              <a:t> </a:t>
            </a:r>
            <a:r>
              <a:rPr lang="en" sz="4000" i="1">
                <a:solidFill>
                  <a:srgbClr val="6600CC"/>
                </a:solidFill>
              </a:rPr>
              <a:t>When</a:t>
            </a:r>
            <a:r>
              <a:rPr lang="en" sz="4000" i="1">
                <a:solidFill>
                  <a:srgbClr val="134F5C"/>
                </a:solidFill>
              </a:rPr>
              <a:t>; And</a:t>
            </a:r>
            <a:r>
              <a:rPr lang="en" sz="4000" i="1">
                <a:solidFill>
                  <a:srgbClr val="4285F4"/>
                </a:solidFill>
              </a:rPr>
              <a:t> </a:t>
            </a:r>
            <a:r>
              <a:rPr lang="en" sz="4000" i="1">
                <a:solidFill>
                  <a:srgbClr val="FF0066"/>
                </a:solidFill>
              </a:rPr>
              <a:t>How</a:t>
            </a:r>
            <a:r>
              <a:rPr lang="en" sz="4000" i="1">
                <a:solidFill>
                  <a:srgbClr val="4285F4"/>
                </a:solidFill>
              </a:rPr>
              <a:t> </a:t>
            </a:r>
            <a:r>
              <a:rPr lang="en" sz="4000" i="1">
                <a:solidFill>
                  <a:srgbClr val="134F5C"/>
                </a:solidFill>
              </a:rPr>
              <a:t>and </a:t>
            </a:r>
            <a:r>
              <a:rPr lang="en" sz="4000" i="1">
                <a:solidFill>
                  <a:srgbClr val="003300"/>
                </a:solidFill>
              </a:rPr>
              <a:t>Where</a:t>
            </a:r>
            <a:r>
              <a:rPr lang="en" sz="4000" i="1">
                <a:solidFill>
                  <a:srgbClr val="4285F4"/>
                </a:solidFill>
              </a:rPr>
              <a:t> </a:t>
            </a:r>
            <a:r>
              <a:rPr lang="en" sz="4000" i="1">
                <a:solidFill>
                  <a:srgbClr val="134F5C"/>
                </a:solidFill>
              </a:rPr>
              <a:t>and</a:t>
            </a:r>
            <a:r>
              <a:rPr lang="en" sz="4000" i="1">
                <a:solidFill>
                  <a:srgbClr val="4285F4"/>
                </a:solidFill>
              </a:rPr>
              <a:t> </a:t>
            </a:r>
            <a:r>
              <a:rPr lang="en" sz="4000" i="1">
                <a:solidFill>
                  <a:srgbClr val="660066"/>
                </a:solidFill>
              </a:rPr>
              <a:t>Who</a:t>
            </a:r>
            <a:r>
              <a:rPr lang="en" sz="4000" i="1">
                <a:solidFill>
                  <a:srgbClr val="4285F4"/>
                </a:solidFill>
              </a:rPr>
              <a:t>.</a:t>
            </a:r>
            <a:endParaRPr sz="4000" i="1">
              <a:solidFill>
                <a:srgbClr val="4285F4"/>
              </a:solidFill>
            </a:endParaRPr>
          </a:p>
          <a:p>
            <a:pPr marL="342900" lvl="0" indent="-381000" algn="l" rtl="0">
              <a:spcBef>
                <a:spcPts val="800"/>
              </a:spcBef>
              <a:spcAft>
                <a:spcPts val="0"/>
              </a:spcAft>
              <a:buClr>
                <a:srgbClr val="FFD400"/>
              </a:buClr>
              <a:buSzPts val="2400"/>
              <a:buFont typeface="Open Sans"/>
              <a:buChar char="•"/>
            </a:pPr>
            <a:r>
              <a:rPr lang="en" sz="4000" i="1">
                <a:solidFill>
                  <a:srgbClr val="4285F4"/>
                </a:solidFill>
              </a:rPr>
              <a:t>						</a:t>
            </a:r>
            <a:r>
              <a:rPr lang="en" sz="4000" i="1">
                <a:solidFill>
                  <a:srgbClr val="0C343D"/>
                </a:solidFill>
              </a:rPr>
              <a:t>	— Rudyard Kipling</a:t>
            </a:r>
            <a:endParaRPr sz="4000">
              <a:solidFill>
                <a:srgbClr val="0C343D"/>
              </a:solidFill>
            </a:endParaRPr>
          </a:p>
          <a:p>
            <a:pPr marL="342900" lvl="0" indent="-292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Open Sans"/>
              <a:buChar char="•"/>
            </a:pP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/>
          </a:p>
        </p:txBody>
      </p:sp>
      <p:sp>
        <p:nvSpPr>
          <p:cNvPr id="2225" name="Google Shape;2225;p56"/>
          <p:cNvSpPr txBox="1">
            <a:spLocks noGrp="1"/>
          </p:cNvSpPr>
          <p:nvPr>
            <p:ph type="ctrTitle"/>
          </p:nvPr>
        </p:nvSpPr>
        <p:spPr>
          <a:xfrm>
            <a:off x="2612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Guru Mantra</a:t>
            </a:r>
            <a:endParaRPr sz="45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74"/>
          <p:cNvSpPr txBox="1">
            <a:spLocks noGrp="1"/>
          </p:cNvSpPr>
          <p:nvPr>
            <p:ph type="ctrTitle" idx="4294967295"/>
          </p:nvPr>
        </p:nvSpPr>
        <p:spPr>
          <a:xfrm>
            <a:off x="279450" y="3730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Who is a better human being?</a:t>
            </a:r>
            <a:endParaRPr sz="4500"/>
          </a:p>
        </p:txBody>
      </p:sp>
      <p:sp>
        <p:nvSpPr>
          <p:cNvPr id="2335" name="Google Shape;2335;p74"/>
          <p:cNvSpPr txBox="1">
            <a:spLocks noGrp="1"/>
          </p:cNvSpPr>
          <p:nvPr>
            <p:ph type="body" idx="4294967295"/>
          </p:nvPr>
        </p:nvSpPr>
        <p:spPr>
          <a:xfrm>
            <a:off x="152400" y="1336100"/>
            <a:ext cx="8839200" cy="3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</a:t>
            </a:r>
            <a:r>
              <a:rPr lang="en" sz="3200">
                <a:solidFill>
                  <a:srgbClr val="434343"/>
                </a:solidFill>
              </a:rPr>
              <a:t>Pandavas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 Kauravas 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75"/>
          <p:cNvSpPr txBox="1"/>
          <p:nvPr/>
        </p:nvSpPr>
        <p:spPr>
          <a:xfrm>
            <a:off x="4168425" y="170775"/>
            <a:ext cx="4822500" cy="47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202122"/>
                </a:solidFill>
                <a:highlight>
                  <a:srgbClr val="FFFFFF"/>
                </a:highlight>
              </a:rPr>
              <a:t>Shakuni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also known as </a:t>
            </a:r>
            <a:r>
              <a:rPr lang="en" sz="1700" b="1">
                <a:solidFill>
                  <a:srgbClr val="202122"/>
                </a:solidFill>
                <a:highlight>
                  <a:srgbClr val="FFFFFF"/>
                </a:highlight>
              </a:rPr>
              <a:t>Saubala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700" b="1">
                <a:solidFill>
                  <a:srgbClr val="202122"/>
                </a:solidFill>
                <a:highlight>
                  <a:srgbClr val="FFFFFF"/>
                </a:highlight>
              </a:rPr>
              <a:t>Subalraja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was the prince of the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Gandhara Kingdom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, later to become the King after his father's death. He is the main antagonist in the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Hindu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epic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Mahabharata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. He was the brother of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Gandhari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and hence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Duryodhana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's maternal uncle.</a:t>
            </a:r>
            <a:endParaRPr sz="1700" baseline="30000">
              <a:solidFill>
                <a:srgbClr val="0645A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Portrayed as an extremely intelligent, crafty and devious man, Shakuni is often credited as the mastermind behind the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Kurukshetra War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. He influenced his nephews, especially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Duryodhana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, from their childhood and plotted against the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Pandavas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 multiple times. Later in the epic, Shakuni planned the game of dice, which was one of the turning points. During the war, Shakuni was killed by the Pandava </a:t>
            </a:r>
            <a:r>
              <a:rPr lang="en" sz="17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Sahadeva</a:t>
            </a:r>
            <a:r>
              <a:rPr lang="en" sz="170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41" name="Google Shape;2341;p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2400" y="762000"/>
            <a:ext cx="3930699" cy="316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p76"/>
          <p:cNvSpPr txBox="1">
            <a:spLocks noGrp="1"/>
          </p:cNvSpPr>
          <p:nvPr>
            <p:ph type="ctrTitle" idx="4294967295"/>
          </p:nvPr>
        </p:nvSpPr>
        <p:spPr>
          <a:xfrm>
            <a:off x="279450" y="7540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Is Shakuni’s actions justified?</a:t>
            </a:r>
            <a:endParaRPr sz="4500"/>
          </a:p>
        </p:txBody>
      </p:sp>
      <p:sp>
        <p:nvSpPr>
          <p:cNvPr id="2347" name="Google Shape;2347;p76"/>
          <p:cNvSpPr txBox="1">
            <a:spLocks noGrp="1"/>
          </p:cNvSpPr>
          <p:nvPr>
            <p:ph type="body" idx="4294967295"/>
          </p:nvPr>
        </p:nvSpPr>
        <p:spPr>
          <a:xfrm>
            <a:off x="156750" y="3896325"/>
            <a:ext cx="88392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A </a:t>
            </a:r>
            <a:r>
              <a:rPr lang="en" sz="3200">
                <a:solidFill>
                  <a:srgbClr val="434343"/>
                </a:solidFill>
              </a:rPr>
              <a:t>Good man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A Bad man  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  <p:sp>
        <p:nvSpPr>
          <p:cNvPr id="2348" name="Google Shape;2348;p76"/>
          <p:cNvSpPr txBox="1">
            <a:spLocks noGrp="1"/>
          </p:cNvSpPr>
          <p:nvPr>
            <p:ph type="ctrTitle" idx="4294967295"/>
          </p:nvPr>
        </p:nvSpPr>
        <p:spPr>
          <a:xfrm>
            <a:off x="275100" y="2876550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Is Shakuni essentially a good or a bad man?</a:t>
            </a:r>
            <a:endParaRPr sz="4500"/>
          </a:p>
        </p:txBody>
      </p:sp>
      <p:sp>
        <p:nvSpPr>
          <p:cNvPr id="2349" name="Google Shape;2349;p76"/>
          <p:cNvSpPr txBox="1">
            <a:spLocks noGrp="1"/>
          </p:cNvSpPr>
          <p:nvPr>
            <p:ph type="body" idx="4294967295"/>
          </p:nvPr>
        </p:nvSpPr>
        <p:spPr>
          <a:xfrm>
            <a:off x="152400" y="1434150"/>
            <a:ext cx="88392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</a:t>
            </a:r>
            <a:r>
              <a:rPr lang="en" sz="3200">
                <a:solidFill>
                  <a:srgbClr val="434343"/>
                </a:solidFill>
              </a:rPr>
              <a:t>Yes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 No  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77"/>
          <p:cNvSpPr txBox="1"/>
          <p:nvPr/>
        </p:nvSpPr>
        <p:spPr>
          <a:xfrm>
            <a:off x="3857625" y="170775"/>
            <a:ext cx="5133300" cy="46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600" b="1">
                <a:solidFill>
                  <a:srgbClr val="202122"/>
                </a:solidFill>
                <a:highlight>
                  <a:srgbClr val="FFFFFF"/>
                </a:highlight>
              </a:rPr>
              <a:t>Duryodhana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also known as </a:t>
            </a:r>
            <a:r>
              <a:rPr lang="en" sz="1600" b="1">
                <a:solidFill>
                  <a:srgbClr val="202122"/>
                </a:solidFill>
                <a:highlight>
                  <a:srgbClr val="FFFFFF"/>
                </a:highlight>
              </a:rPr>
              <a:t>Suyodhana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, is the main antagonist in the Hindu epic </a:t>
            </a:r>
            <a:r>
              <a:rPr lang="en" sz="1600" i="1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Mahabharata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and was the eldest of the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Kauravas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, the hundred sons of a blind king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Dhritarashtra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and queen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Gandhari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. Being the firstborn son of the blind king, he was the crown prince of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Kuru Kingdom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and its capital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Hastinapura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along with his cousin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Yudhishtra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who was older than him. Although loved by his family, Duryodhana and most of his brothers were not seen on the same level as the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Pandavas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in their adherence to virtue, duty, and respect for elders. Duryodhana felt that the partiality everyone showed to the Pandavas was only due to the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circumstances of their birth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. Duryodhana was mentored by his maternal uncle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Shakuni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, who masterminded most of Duryodhana's plots to humiliate and kill the Pandavas.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55" name="Google Shape;2355;p7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52400" y="152400"/>
            <a:ext cx="3423950" cy="48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78"/>
          <p:cNvSpPr txBox="1">
            <a:spLocks noGrp="1"/>
          </p:cNvSpPr>
          <p:nvPr>
            <p:ph type="ctrTitle" idx="4294967295"/>
          </p:nvPr>
        </p:nvSpPr>
        <p:spPr>
          <a:xfrm>
            <a:off x="279450" y="5254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Is Duryodhana’s actions justified?</a:t>
            </a:r>
            <a:endParaRPr sz="4500"/>
          </a:p>
        </p:txBody>
      </p:sp>
      <p:sp>
        <p:nvSpPr>
          <p:cNvPr id="2361" name="Google Shape;2361;p78"/>
          <p:cNvSpPr txBox="1">
            <a:spLocks noGrp="1"/>
          </p:cNvSpPr>
          <p:nvPr>
            <p:ph type="body" idx="4294967295"/>
          </p:nvPr>
        </p:nvSpPr>
        <p:spPr>
          <a:xfrm>
            <a:off x="156750" y="3896325"/>
            <a:ext cx="88392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A </a:t>
            </a:r>
            <a:r>
              <a:rPr lang="en" sz="3200">
                <a:solidFill>
                  <a:srgbClr val="434343"/>
                </a:solidFill>
              </a:rPr>
              <a:t>Good man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A Bad man  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  <p:sp>
        <p:nvSpPr>
          <p:cNvPr id="2362" name="Google Shape;2362;p78"/>
          <p:cNvSpPr txBox="1">
            <a:spLocks noGrp="1"/>
          </p:cNvSpPr>
          <p:nvPr>
            <p:ph type="ctrTitle" idx="4294967295"/>
          </p:nvPr>
        </p:nvSpPr>
        <p:spPr>
          <a:xfrm>
            <a:off x="275100" y="2876550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Is Duryodhana essentially a good or a bad man?</a:t>
            </a:r>
            <a:endParaRPr sz="4500"/>
          </a:p>
        </p:txBody>
      </p:sp>
      <p:sp>
        <p:nvSpPr>
          <p:cNvPr id="2363" name="Google Shape;2363;p78"/>
          <p:cNvSpPr txBox="1">
            <a:spLocks noGrp="1"/>
          </p:cNvSpPr>
          <p:nvPr>
            <p:ph type="body" idx="4294967295"/>
          </p:nvPr>
        </p:nvSpPr>
        <p:spPr>
          <a:xfrm>
            <a:off x="152400" y="1434150"/>
            <a:ext cx="88392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</a:t>
            </a:r>
            <a:r>
              <a:rPr lang="en" sz="3200">
                <a:solidFill>
                  <a:srgbClr val="434343"/>
                </a:solidFill>
              </a:rPr>
              <a:t>Yes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 No  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514800"/>
            <a:ext cx="6150500" cy="41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79"/>
          <p:cNvSpPr txBox="1"/>
          <p:nvPr/>
        </p:nvSpPr>
        <p:spPr>
          <a:xfrm>
            <a:off x="6238500" y="94575"/>
            <a:ext cx="2752800" cy="50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The </a:t>
            </a:r>
            <a:r>
              <a:rPr lang="en" sz="1600" b="1">
                <a:solidFill>
                  <a:srgbClr val="202122"/>
                </a:solidFill>
                <a:highlight>
                  <a:srgbClr val="FFFFFF"/>
                </a:highlight>
              </a:rPr>
              <a:t>Pandavas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refers to the five brothers namely,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Yudhishthira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Bhima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Arjuna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Nakula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Sahadeva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, who are the main characters in the epic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Mahabharata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. They were the acknowledged sons of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Pandu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, the king of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Hastinapur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and his two wives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Kunti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Madri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. The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Pandavas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 waged war against their cousins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Kauravas (Duryodhana and his brothers)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; this was known as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Kurukshetra War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</a:rPr>
              <a:t>. The Pandavas won the war and the Kauravas lost. 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</a:rPr>
              <a:t>The </a:t>
            </a:r>
            <a:r>
              <a:rPr lang="en" sz="15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Pandavas</a:t>
            </a:r>
            <a:r>
              <a:rPr lang="en" sz="1500">
                <a:solidFill>
                  <a:srgbClr val="202122"/>
                </a:solidFill>
                <a:highlight>
                  <a:srgbClr val="FFFFFF"/>
                </a:highlight>
              </a:rPr>
              <a:t> were celebrated for their adherence to virtue, duty, and respect for elders. 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80"/>
          <p:cNvSpPr txBox="1">
            <a:spLocks noGrp="1"/>
          </p:cNvSpPr>
          <p:nvPr>
            <p:ph type="ctrTitle" idx="4294967295"/>
          </p:nvPr>
        </p:nvSpPr>
        <p:spPr>
          <a:xfrm>
            <a:off x="279450" y="4492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Are Pandava’s actions justified?</a:t>
            </a:r>
            <a:endParaRPr sz="4500"/>
          </a:p>
        </p:txBody>
      </p:sp>
      <p:sp>
        <p:nvSpPr>
          <p:cNvPr id="2375" name="Google Shape;2375;p80"/>
          <p:cNvSpPr txBox="1">
            <a:spLocks noGrp="1"/>
          </p:cNvSpPr>
          <p:nvPr>
            <p:ph type="body" idx="4294967295"/>
          </p:nvPr>
        </p:nvSpPr>
        <p:spPr>
          <a:xfrm>
            <a:off x="156750" y="3896325"/>
            <a:ext cx="88392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</a:t>
            </a:r>
            <a:r>
              <a:rPr lang="en" sz="3200">
                <a:solidFill>
                  <a:srgbClr val="434343"/>
                </a:solidFill>
              </a:rPr>
              <a:t>Yes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No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  <p:sp>
        <p:nvSpPr>
          <p:cNvPr id="2376" name="Google Shape;2376;p80"/>
          <p:cNvSpPr txBox="1">
            <a:spLocks noGrp="1"/>
          </p:cNvSpPr>
          <p:nvPr>
            <p:ph type="ctrTitle" idx="4294967295"/>
          </p:nvPr>
        </p:nvSpPr>
        <p:spPr>
          <a:xfrm>
            <a:off x="275100" y="2876550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Are Pandava essentially a good humans?</a:t>
            </a:r>
            <a:endParaRPr sz="4500"/>
          </a:p>
        </p:txBody>
      </p:sp>
      <p:sp>
        <p:nvSpPr>
          <p:cNvPr id="2377" name="Google Shape;2377;p80"/>
          <p:cNvSpPr txBox="1">
            <a:spLocks noGrp="1"/>
          </p:cNvSpPr>
          <p:nvPr>
            <p:ph type="body" idx="4294967295"/>
          </p:nvPr>
        </p:nvSpPr>
        <p:spPr>
          <a:xfrm>
            <a:off x="152400" y="1434150"/>
            <a:ext cx="88392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</a:t>
            </a:r>
            <a:r>
              <a:rPr lang="en" sz="3200">
                <a:solidFill>
                  <a:srgbClr val="434343"/>
                </a:solidFill>
              </a:rPr>
              <a:t>Yes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 No  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81"/>
          <p:cNvSpPr txBox="1">
            <a:spLocks noGrp="1"/>
          </p:cNvSpPr>
          <p:nvPr>
            <p:ph type="ctrTitle" idx="4294967295"/>
          </p:nvPr>
        </p:nvSpPr>
        <p:spPr>
          <a:xfrm>
            <a:off x="304800" y="3564550"/>
            <a:ext cx="56658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u="sng"/>
              <a:t>Case Analysis</a:t>
            </a:r>
            <a:endParaRPr sz="5500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82"/>
          <p:cNvSpPr txBox="1">
            <a:spLocks noGrp="1"/>
          </p:cNvSpPr>
          <p:nvPr>
            <p:ph type="body" idx="4294967295"/>
          </p:nvPr>
        </p:nvSpPr>
        <p:spPr>
          <a:xfrm>
            <a:off x="231050" y="1423325"/>
            <a:ext cx="8790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i="0">
                <a:solidFill>
                  <a:srgbClr val="434343"/>
                </a:solidFill>
              </a:rPr>
              <a:t>Case Analysis </a:t>
            </a:r>
            <a:r>
              <a:rPr lang="en" sz="3400" i="0" u="none">
                <a:solidFill>
                  <a:srgbClr val="434343"/>
                </a:solidFill>
              </a:rPr>
              <a:t>is a systematic, well organized and well structured document which defines and analyses a subject or problem.</a:t>
            </a:r>
            <a:endParaRPr sz="3400">
              <a:solidFill>
                <a:srgbClr val="434343"/>
              </a:solidFill>
            </a:endParaRPr>
          </a:p>
          <a:p>
            <a:pPr marL="25400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endParaRPr sz="34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2" name="Google Shape;23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93" name="Google Shape;2393;p83"/>
          <p:cNvSpPr txBox="1"/>
          <p:nvPr/>
        </p:nvSpPr>
        <p:spPr>
          <a:xfrm>
            <a:off x="1989675" y="1928750"/>
            <a:ext cx="6161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E63434"/>
                </a:solidFill>
                <a:latin typeface="Kalam"/>
                <a:ea typeface="Kalam"/>
                <a:cs typeface="Kalam"/>
                <a:sym typeface="Kalam"/>
              </a:rPr>
              <a:t>Case Presentation</a:t>
            </a:r>
            <a:endParaRPr sz="3700" b="1">
              <a:solidFill>
                <a:srgbClr val="E63434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394" name="Google Shape;2394;p83"/>
          <p:cNvSpPr txBox="1"/>
          <p:nvPr/>
        </p:nvSpPr>
        <p:spPr>
          <a:xfrm>
            <a:off x="1989675" y="2919350"/>
            <a:ext cx="61614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E63434"/>
                </a:solidFill>
                <a:latin typeface="Kalam"/>
                <a:ea typeface="Kalam"/>
                <a:cs typeface="Kalam"/>
                <a:sym typeface="Kalam"/>
              </a:rPr>
              <a:t>Case Review</a:t>
            </a:r>
            <a:endParaRPr sz="3700" b="1">
              <a:solidFill>
                <a:srgbClr val="E63434"/>
              </a:solidFill>
              <a:latin typeface="Kalam"/>
              <a:ea typeface="Kalam"/>
              <a:cs typeface="Kalam"/>
              <a:sym typeface="Kalam"/>
            </a:endParaRPr>
          </a:p>
        </p:txBody>
      </p:sp>
      <p:sp>
        <p:nvSpPr>
          <p:cNvPr id="2395" name="Google Shape;2395;p83"/>
          <p:cNvSpPr/>
          <p:nvPr/>
        </p:nvSpPr>
        <p:spPr>
          <a:xfrm>
            <a:off x="865375" y="3949050"/>
            <a:ext cx="1316400" cy="975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57"/>
          <p:cNvSpPr txBox="1">
            <a:spLocks noGrp="1"/>
          </p:cNvSpPr>
          <p:nvPr>
            <p:ph type="title"/>
          </p:nvPr>
        </p:nvSpPr>
        <p:spPr>
          <a:xfrm>
            <a:off x="0" y="1908571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4100"/>
              <a:buFont typeface="Calibri"/>
              <a:buNone/>
            </a:pPr>
            <a:r>
              <a:rPr lang="en" sz="4100" b="1" i="0" u="sng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What is a CASE?</a:t>
            </a:r>
            <a:endParaRPr/>
          </a:p>
        </p:txBody>
      </p:sp>
      <p:pic>
        <p:nvPicPr>
          <p:cNvPr id="2231" name="Google Shape;2231;p57" descr="http://pad2.whstatic.com/images/thumb/e/e1/Make-an-Ornament-out-of-Puzzle-Pieces-Step-1.jpg/670px-Make-an-Ornament-out-of-Puzzle-Pieces-Step-1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6921" y="148828"/>
            <a:ext cx="8864100" cy="48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84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#1 : Gaining Familiarity</a:t>
            </a:r>
            <a:endParaRPr sz="4500"/>
          </a:p>
        </p:txBody>
      </p:sp>
      <p:sp>
        <p:nvSpPr>
          <p:cNvPr id="2401" name="Google Shape;2401;p84"/>
          <p:cNvSpPr txBox="1">
            <a:spLocks noGrp="1"/>
          </p:cNvSpPr>
          <p:nvPr>
            <p:ph type="body" idx="4294967295"/>
          </p:nvPr>
        </p:nvSpPr>
        <p:spPr>
          <a:xfrm>
            <a:off x="152400" y="1076275"/>
            <a:ext cx="8839200" cy="37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Read the case couple of times.</a:t>
            </a:r>
            <a:endParaRPr sz="2600" u="sng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First read it top to bottom and try to grasp the case.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Second read section wise trying to get the idea given in each section.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If data are given read the data carefully and make your own deductions.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Determine who, what, when, where, how &amp; why</a:t>
            </a:r>
            <a:endParaRPr sz="2600">
              <a:solidFill>
                <a:srgbClr val="434343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85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#2 : Structure</a:t>
            </a:r>
            <a:endParaRPr sz="4500"/>
          </a:p>
        </p:txBody>
      </p:sp>
      <p:sp>
        <p:nvSpPr>
          <p:cNvPr id="2407" name="Google Shape;2407;p85"/>
          <p:cNvSpPr txBox="1">
            <a:spLocks noGrp="1"/>
          </p:cNvSpPr>
          <p:nvPr>
            <p:ph type="body" idx="4294967295"/>
          </p:nvPr>
        </p:nvSpPr>
        <p:spPr>
          <a:xfrm>
            <a:off x="152400" y="1008300"/>
            <a:ext cx="8839200" cy="3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AutoNum type="arabicPeriod"/>
            </a:pPr>
            <a:r>
              <a:rPr lang="en" sz="2600">
                <a:solidFill>
                  <a:srgbClr val="434343"/>
                </a:solidFill>
              </a:rPr>
              <a:t>Synopsis 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AutoNum type="arabicPeriod"/>
            </a:pPr>
            <a:r>
              <a:rPr lang="en" sz="2600">
                <a:solidFill>
                  <a:srgbClr val="434343"/>
                </a:solidFill>
              </a:rPr>
              <a:t>Identification of core issues / problems 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AutoNum type="arabicPeriod"/>
            </a:pPr>
            <a:r>
              <a:rPr lang="en" sz="2600">
                <a:solidFill>
                  <a:srgbClr val="434343"/>
                </a:solidFill>
              </a:rPr>
              <a:t>Supporting facts related to core issues 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AutoNum type="arabicPeriod"/>
            </a:pPr>
            <a:r>
              <a:rPr lang="en" sz="2600">
                <a:solidFill>
                  <a:srgbClr val="434343"/>
                </a:solidFill>
              </a:rPr>
              <a:t>Analysis of each core issue/s 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AutoNum type="arabicPeriod"/>
            </a:pPr>
            <a:r>
              <a:rPr lang="en" sz="2600">
                <a:solidFill>
                  <a:srgbClr val="434343"/>
                </a:solidFill>
              </a:rPr>
              <a:t>Solutions 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AutoNum type="arabicPeriod"/>
            </a:pPr>
            <a:r>
              <a:rPr lang="en" sz="2600">
                <a:solidFill>
                  <a:srgbClr val="434343"/>
                </a:solidFill>
              </a:rPr>
              <a:t>Managerial implication/s with Limitations of MI </a:t>
            </a:r>
            <a:endParaRPr sz="2600">
              <a:solidFill>
                <a:srgbClr val="434343"/>
              </a:solidFill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86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#2 : Structure </a:t>
            </a:r>
            <a:endParaRPr sz="4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/>
              <a:t>- SYNOPSIS</a:t>
            </a:r>
            <a:endParaRPr i="1" u="sng"/>
          </a:p>
        </p:txBody>
      </p:sp>
      <p:sp>
        <p:nvSpPr>
          <p:cNvPr id="2413" name="Google Shape;2413;p86"/>
          <p:cNvSpPr txBox="1">
            <a:spLocks noGrp="1"/>
          </p:cNvSpPr>
          <p:nvPr>
            <p:ph type="body" idx="4294967295"/>
          </p:nvPr>
        </p:nvSpPr>
        <p:spPr>
          <a:xfrm>
            <a:off x="152400" y="1540775"/>
            <a:ext cx="8839200" cy="3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A brief summary of range, contents and argument of the article.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rgbClr val="434343"/>
                </a:solidFill>
              </a:rPr>
              <a:t>This section should not normally take up more than </a:t>
            </a:r>
            <a:r>
              <a:rPr lang="en" sz="2600" b="1" u="sng">
                <a:solidFill>
                  <a:srgbClr val="434343"/>
                </a:solidFill>
              </a:rPr>
              <a:t>1-2 Complex Sentences. 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 b="1">
                <a:solidFill>
                  <a:srgbClr val="434343"/>
                </a:solidFill>
              </a:rPr>
              <a:t>One sentence preferred.</a:t>
            </a: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pic>
        <p:nvPicPr>
          <p:cNvPr id="2414" name="Google Shape;2414;p86"/>
          <p:cNvPicPr preferRelativeResize="0"/>
          <p:nvPr/>
        </p:nvPicPr>
        <p:blipFill rotWithShape="1">
          <a:blip r:embed="rId3">
            <a:alphaModFix/>
          </a:blip>
          <a:srcRect b="33047"/>
          <a:stretch/>
        </p:blipFill>
        <p:spPr>
          <a:xfrm>
            <a:off x="253700" y="3290046"/>
            <a:ext cx="8572500" cy="176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87"/>
          <p:cNvSpPr txBox="1">
            <a:spLocks noGrp="1"/>
          </p:cNvSpPr>
          <p:nvPr>
            <p:ph type="ctrTitle" idx="4294967295"/>
          </p:nvPr>
        </p:nvSpPr>
        <p:spPr>
          <a:xfrm>
            <a:off x="279450" y="5254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What is the SYNOPSIS of Mahabharata?</a:t>
            </a:r>
            <a:endParaRPr sz="4500"/>
          </a:p>
        </p:txBody>
      </p:sp>
      <p:pic>
        <p:nvPicPr>
          <p:cNvPr id="2420" name="Google Shape;242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925" y="1718800"/>
            <a:ext cx="2212150" cy="33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88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#2 : Structure </a:t>
            </a:r>
            <a:endParaRPr sz="4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/>
              <a:t>- IDENTIFICATION OF CORE ISSUES</a:t>
            </a:r>
            <a:endParaRPr i="1" u="sng"/>
          </a:p>
        </p:txBody>
      </p:sp>
      <p:sp>
        <p:nvSpPr>
          <p:cNvPr id="2426" name="Google Shape;2426;p88"/>
          <p:cNvSpPr txBox="1">
            <a:spLocks noGrp="1"/>
          </p:cNvSpPr>
          <p:nvPr>
            <p:ph type="body" idx="4294967295"/>
          </p:nvPr>
        </p:nvSpPr>
        <p:spPr>
          <a:xfrm>
            <a:off x="152400" y="1495475"/>
            <a:ext cx="8839200" cy="3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93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List core issues/problems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Ensure that symptoms are not assumed to be the problems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Arial"/>
              <a:buChar char="•"/>
            </a:pPr>
            <a:r>
              <a:rPr lang="en" sz="2600">
                <a:solidFill>
                  <a:srgbClr val="434343"/>
                </a:solidFill>
              </a:rPr>
              <a:t>Normally they end with </a:t>
            </a:r>
            <a:r>
              <a:rPr lang="en" sz="2600" b="1" u="sng">
                <a:solidFill>
                  <a:srgbClr val="434343"/>
                </a:solidFill>
              </a:rPr>
              <a:t>a question mark</a:t>
            </a: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pic>
        <p:nvPicPr>
          <p:cNvPr id="2427" name="Google Shape;2427;p88"/>
          <p:cNvPicPr preferRelativeResize="0"/>
          <p:nvPr/>
        </p:nvPicPr>
        <p:blipFill rotWithShape="1">
          <a:blip r:embed="rId3">
            <a:alphaModFix/>
          </a:blip>
          <a:srcRect t="7608" r="9535" b="14594"/>
          <a:stretch/>
        </p:blipFill>
        <p:spPr>
          <a:xfrm>
            <a:off x="-28575" y="3041375"/>
            <a:ext cx="3360675" cy="20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89"/>
          <p:cNvSpPr txBox="1">
            <a:spLocks noGrp="1"/>
          </p:cNvSpPr>
          <p:nvPr>
            <p:ph type="ctrTitle" idx="4294967295"/>
          </p:nvPr>
        </p:nvSpPr>
        <p:spPr>
          <a:xfrm>
            <a:off x="279450" y="5254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What is/are the CORE ISSUE/IES of Mahabharata?</a:t>
            </a:r>
            <a:endParaRPr sz="4500"/>
          </a:p>
        </p:txBody>
      </p:sp>
      <p:pic>
        <p:nvPicPr>
          <p:cNvPr id="2433" name="Google Shape;243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925" y="1718800"/>
            <a:ext cx="2212150" cy="332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90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#2 : Structure </a:t>
            </a:r>
            <a:endParaRPr sz="4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/>
              <a:t>- FACTS OF CORE ISSUES</a:t>
            </a:r>
            <a:endParaRPr i="1" u="sng"/>
          </a:p>
        </p:txBody>
      </p:sp>
      <p:sp>
        <p:nvSpPr>
          <p:cNvPr id="2439" name="Google Shape;2439;p90"/>
          <p:cNvSpPr txBox="1">
            <a:spLocks noGrp="1"/>
          </p:cNvSpPr>
          <p:nvPr>
            <p:ph type="body" idx="4294967295"/>
          </p:nvPr>
        </p:nvSpPr>
        <p:spPr>
          <a:xfrm>
            <a:off x="152400" y="1461475"/>
            <a:ext cx="8839200" cy="34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937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Identify the fact/s or evidences that support each core issue/s from the case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Limit yourself to what the case says</a:t>
            </a: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pic>
        <p:nvPicPr>
          <p:cNvPr id="2440" name="Google Shape;2440;p90"/>
          <p:cNvPicPr preferRelativeResize="0"/>
          <p:nvPr/>
        </p:nvPicPr>
        <p:blipFill rotWithShape="1">
          <a:blip r:embed="rId3">
            <a:alphaModFix/>
          </a:blip>
          <a:srcRect t="23778" b="21128"/>
          <a:stretch/>
        </p:blipFill>
        <p:spPr>
          <a:xfrm>
            <a:off x="1547825" y="3038049"/>
            <a:ext cx="6048375" cy="20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91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#2 : Structure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/>
              <a:t>- ANALYSIS</a:t>
            </a:r>
            <a:endParaRPr i="1" u="sng"/>
          </a:p>
        </p:txBody>
      </p:sp>
      <p:sp>
        <p:nvSpPr>
          <p:cNvPr id="2446" name="Google Shape;2446;p91"/>
          <p:cNvSpPr txBox="1">
            <a:spLocks noGrp="1"/>
          </p:cNvSpPr>
          <p:nvPr>
            <p:ph type="body" idx="4294967295"/>
          </p:nvPr>
        </p:nvSpPr>
        <p:spPr>
          <a:xfrm>
            <a:off x="152400" y="1450150"/>
            <a:ext cx="8839200" cy="3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Decide which models/ideas/theories seem useful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Apply these conceptual tools to the situation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Pros and Cons of the ideas stated in the case</a:t>
            </a:r>
            <a:endParaRPr sz="2600">
              <a:solidFill>
                <a:srgbClr val="434343"/>
              </a:solidFill>
            </a:endParaRPr>
          </a:p>
          <a:p>
            <a:pPr marL="457200" lvl="0" indent="-393700" algn="l" rtl="0"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Identify inconsistencies or gaps</a:t>
            </a: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pic>
        <p:nvPicPr>
          <p:cNvPr id="2447" name="Google Shape;2447;p91"/>
          <p:cNvPicPr preferRelativeResize="0"/>
          <p:nvPr/>
        </p:nvPicPr>
        <p:blipFill rotWithShape="1">
          <a:blip r:embed="rId3">
            <a:alphaModFix/>
          </a:blip>
          <a:srcRect b="3502"/>
          <a:stretch/>
        </p:blipFill>
        <p:spPr>
          <a:xfrm>
            <a:off x="5947325" y="2739050"/>
            <a:ext cx="3196675" cy="23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92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#2 : Structure </a:t>
            </a:r>
            <a:endParaRPr sz="4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/>
              <a:t>- ANALYSIS - Economic Tools</a:t>
            </a:r>
            <a:endParaRPr i="1" u="sng"/>
          </a:p>
        </p:txBody>
      </p:sp>
      <p:sp>
        <p:nvSpPr>
          <p:cNvPr id="2453" name="Google Shape;2453;p92"/>
          <p:cNvSpPr txBox="1">
            <a:spLocks noGrp="1"/>
          </p:cNvSpPr>
          <p:nvPr>
            <p:ph type="body" idx="4294967295"/>
          </p:nvPr>
        </p:nvSpPr>
        <p:spPr>
          <a:xfrm>
            <a:off x="152400" y="1472800"/>
            <a:ext cx="8839200" cy="3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165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Illustrate your analysis with diagrams, data, proper headings and subheadings etc.</a:t>
            </a:r>
            <a:endParaRPr sz="2600">
              <a:solidFill>
                <a:srgbClr val="434343"/>
              </a:solidFill>
            </a:endParaRPr>
          </a:p>
          <a:p>
            <a:pPr marL="254000" lvl="0" indent="-165100" algn="l" rtl="0"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Refer to thoughts of different writers</a:t>
            </a: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pic>
        <p:nvPicPr>
          <p:cNvPr id="2454" name="Google Shape;2454;p92"/>
          <p:cNvPicPr preferRelativeResize="0"/>
          <p:nvPr/>
        </p:nvPicPr>
        <p:blipFill rotWithShape="1">
          <a:blip r:embed="rId3">
            <a:alphaModFix/>
          </a:blip>
          <a:srcRect l="4090" t="3301" r="12430" b="14785"/>
          <a:stretch/>
        </p:blipFill>
        <p:spPr>
          <a:xfrm>
            <a:off x="3347250" y="2802825"/>
            <a:ext cx="2385400" cy="23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p93"/>
          <p:cNvSpPr txBox="1">
            <a:spLocks noGrp="1"/>
          </p:cNvSpPr>
          <p:nvPr>
            <p:ph type="ctrTitle" idx="4294967295"/>
          </p:nvPr>
        </p:nvSpPr>
        <p:spPr>
          <a:xfrm>
            <a:off x="185000" y="682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#2 : Structure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u="sng"/>
              <a:t>- ANALYSIS - Economic Tools </a:t>
            </a:r>
            <a:endParaRPr i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66"/>
                </a:solidFill>
              </a:rPr>
              <a:t>- PESTEL Analysis</a:t>
            </a:r>
            <a:endParaRPr>
              <a:solidFill>
                <a:srgbClr val="FF00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66"/>
                </a:solidFill>
              </a:rPr>
              <a:t>- SWOT Analysis</a:t>
            </a:r>
            <a:endParaRPr>
              <a:solidFill>
                <a:srgbClr val="FF00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u="sng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i="1" u="sng"/>
              <a:t>Tools to help you think and analyze</a:t>
            </a:r>
            <a:endParaRPr i="1" u="sng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58"/>
          <p:cNvSpPr txBox="1">
            <a:spLocks noGrp="1"/>
          </p:cNvSpPr>
          <p:nvPr>
            <p:ph type="ctrTitle"/>
          </p:nvPr>
        </p:nvSpPr>
        <p:spPr>
          <a:xfrm>
            <a:off x="279446" y="373025"/>
            <a:ext cx="7672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What is a Case?</a:t>
            </a:r>
            <a:endParaRPr sz="4500"/>
          </a:p>
        </p:txBody>
      </p:sp>
      <p:sp>
        <p:nvSpPr>
          <p:cNvPr id="2237" name="Google Shape;2237;p58"/>
          <p:cNvSpPr txBox="1">
            <a:spLocks noGrp="1"/>
          </p:cNvSpPr>
          <p:nvPr>
            <p:ph type="body" idx="4294967295"/>
          </p:nvPr>
        </p:nvSpPr>
        <p:spPr>
          <a:xfrm>
            <a:off x="152400" y="1336100"/>
            <a:ext cx="8839200" cy="3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 Narrative of an actual or realistic situation or problem (in written or filmed form), which needs a decision.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381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2400" i="0" u="none">
              <a:solidFill>
                <a:srgbClr val="434343"/>
              </a:solidFill>
            </a:endParaRPr>
          </a:p>
          <a:p>
            <a:pPr marL="254000" marR="0" lvl="0" indent="-1905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434343"/>
              </a:buClr>
              <a:buSzPts val="2400"/>
              <a:buChar char="•"/>
            </a:pPr>
            <a:r>
              <a:rPr lang="en" sz="2400" i="0" u="none">
                <a:solidFill>
                  <a:srgbClr val="434343"/>
                </a:solidFill>
              </a:rPr>
              <a:t>It is an exercise in building analytical bridges between theory and actual or simulated “real life” situation.</a:t>
            </a:r>
            <a:endParaRPr sz="2400">
              <a:solidFill>
                <a:srgbClr val="434343"/>
              </a:solidFill>
            </a:endParaRPr>
          </a:p>
          <a:p>
            <a:pPr marL="254000" marR="0" lvl="0" indent="-3810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endParaRPr sz="24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1401450" cy="50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0050" y="76200"/>
            <a:ext cx="1403600" cy="500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6" name="Google Shape;2466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9850" y="76200"/>
            <a:ext cx="1400475" cy="50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6525" y="76200"/>
            <a:ext cx="1363425" cy="50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6150" y="76200"/>
            <a:ext cx="1418375" cy="500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20725" y="76200"/>
            <a:ext cx="1393075" cy="50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4" name="Google Shape;2474;p95"/>
          <p:cNvPicPr preferRelativeResize="0"/>
          <p:nvPr/>
        </p:nvPicPr>
        <p:blipFill rotWithShape="1">
          <a:blip r:embed="rId3">
            <a:alphaModFix/>
          </a:blip>
          <a:srcRect t="1255" b="2941"/>
          <a:stretch/>
        </p:blipFill>
        <p:spPr>
          <a:xfrm>
            <a:off x="457200" y="-15725"/>
            <a:ext cx="1838575" cy="5169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5" name="Google Shape;2475;p95"/>
          <p:cNvPicPr preferRelativeResize="0"/>
          <p:nvPr/>
        </p:nvPicPr>
        <p:blipFill rotWithShape="1">
          <a:blip r:embed="rId4">
            <a:alphaModFix/>
          </a:blip>
          <a:srcRect b="19923"/>
          <a:stretch/>
        </p:blipFill>
        <p:spPr>
          <a:xfrm>
            <a:off x="2563200" y="0"/>
            <a:ext cx="1838575" cy="431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Google Shape;2476;p95"/>
          <p:cNvPicPr preferRelativeResize="0"/>
          <p:nvPr/>
        </p:nvPicPr>
        <p:blipFill rotWithShape="1">
          <a:blip r:embed="rId5">
            <a:alphaModFix/>
          </a:blip>
          <a:srcRect b="10386"/>
          <a:stretch/>
        </p:blipFill>
        <p:spPr>
          <a:xfrm>
            <a:off x="4747850" y="0"/>
            <a:ext cx="1838575" cy="488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8275" y="0"/>
            <a:ext cx="18385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0575" y="4237950"/>
            <a:ext cx="1795150" cy="9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7850" y="4795850"/>
            <a:ext cx="1838575" cy="3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96"/>
          <p:cNvSpPr txBox="1">
            <a:spLocks noGrp="1"/>
          </p:cNvSpPr>
          <p:nvPr>
            <p:ph type="ctrTitle" idx="4294967295"/>
          </p:nvPr>
        </p:nvSpPr>
        <p:spPr>
          <a:xfrm>
            <a:off x="279450" y="13636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Can you relate Shakuni's behavior with any of Micro Economic theories? Why?</a:t>
            </a:r>
            <a:endParaRPr sz="4500"/>
          </a:p>
        </p:txBody>
      </p:sp>
      <p:pic>
        <p:nvPicPr>
          <p:cNvPr id="2485" name="Google Shape;248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875" y="3669375"/>
            <a:ext cx="914125" cy="1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p97"/>
          <p:cNvSpPr txBox="1">
            <a:spLocks noGrp="1"/>
          </p:cNvSpPr>
          <p:nvPr>
            <p:ph type="ctrTitle" idx="4294967295"/>
          </p:nvPr>
        </p:nvSpPr>
        <p:spPr>
          <a:xfrm>
            <a:off x="279450" y="15160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How can you relate the incident when Kunti asked her sons to share Draupadi among themselves with any Economic theories?</a:t>
            </a:r>
            <a:endParaRPr sz="4500"/>
          </a:p>
        </p:txBody>
      </p:sp>
      <p:pic>
        <p:nvPicPr>
          <p:cNvPr id="2491" name="Google Shape;249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875" y="3669375"/>
            <a:ext cx="914125" cy="1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98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#2 : Solutions</a:t>
            </a:r>
            <a:endParaRPr sz="4500" i="1" u="sng"/>
          </a:p>
        </p:txBody>
      </p:sp>
      <p:sp>
        <p:nvSpPr>
          <p:cNvPr id="2497" name="Google Shape;2497;p98"/>
          <p:cNvSpPr txBox="1">
            <a:spLocks noGrp="1"/>
          </p:cNvSpPr>
          <p:nvPr>
            <p:ph type="body" idx="4294967295"/>
          </p:nvPr>
        </p:nvSpPr>
        <p:spPr>
          <a:xfrm>
            <a:off x="152400" y="1268875"/>
            <a:ext cx="8839200" cy="3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165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Any possible solutions or recommendations to the stated problem in the case.</a:t>
            </a:r>
            <a:endParaRPr sz="2600">
              <a:solidFill>
                <a:srgbClr val="434343"/>
              </a:solidFill>
            </a:endParaRPr>
          </a:p>
          <a:p>
            <a:pPr marL="254000" lvl="0" indent="-165100" algn="l" rtl="0"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600"/>
              <a:buChar char="•"/>
            </a:pPr>
            <a:r>
              <a:rPr lang="en" sz="2600">
                <a:solidFill>
                  <a:srgbClr val="434343"/>
                </a:solidFill>
              </a:rPr>
              <a:t>Limitations to the solutions provided if any.</a:t>
            </a: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pic>
        <p:nvPicPr>
          <p:cNvPr id="2498" name="Google Shape;249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955" y="2656855"/>
            <a:ext cx="3662084" cy="24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99"/>
          <p:cNvSpPr txBox="1">
            <a:spLocks noGrp="1"/>
          </p:cNvSpPr>
          <p:nvPr>
            <p:ph type="ctrTitle" idx="4294967295"/>
          </p:nvPr>
        </p:nvSpPr>
        <p:spPr>
          <a:xfrm>
            <a:off x="279450" y="15160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What are the solutions for all the issues that you have identified in Mahabharata?</a:t>
            </a:r>
            <a:endParaRPr sz="4500"/>
          </a:p>
        </p:txBody>
      </p:sp>
      <p:pic>
        <p:nvPicPr>
          <p:cNvPr id="2504" name="Google Shape;250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875" y="3669375"/>
            <a:ext cx="914125" cy="1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100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#2 : Managerial Implications</a:t>
            </a:r>
            <a:endParaRPr sz="4500" i="1" u="sng"/>
          </a:p>
        </p:txBody>
      </p:sp>
      <p:sp>
        <p:nvSpPr>
          <p:cNvPr id="2510" name="Google Shape;2510;p100"/>
          <p:cNvSpPr txBox="1">
            <a:spLocks noGrp="1"/>
          </p:cNvSpPr>
          <p:nvPr>
            <p:ph type="body" idx="4294967295"/>
          </p:nvPr>
        </p:nvSpPr>
        <p:spPr>
          <a:xfrm>
            <a:off x="152400" y="1790025"/>
            <a:ext cx="8839200" cy="30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1651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Char char="•"/>
            </a:pPr>
            <a:r>
              <a:rPr lang="en" sz="2600">
                <a:solidFill>
                  <a:srgbClr val="434343"/>
                </a:solidFill>
              </a:rPr>
              <a:t>How has it improved your understanding or knowledge?</a:t>
            </a:r>
            <a:endParaRPr sz="2600">
              <a:solidFill>
                <a:srgbClr val="434343"/>
              </a:solidFill>
            </a:endParaRPr>
          </a:p>
          <a:p>
            <a:pPr marL="254000" lvl="0" indent="-165100" algn="l" rtl="0">
              <a:spcBef>
                <a:spcPts val="800"/>
              </a:spcBef>
              <a:spcAft>
                <a:spcPts val="0"/>
              </a:spcAft>
              <a:buClr>
                <a:srgbClr val="434343"/>
              </a:buClr>
              <a:buSzPts val="2600"/>
              <a:buFont typeface="Open Sans"/>
              <a:buChar char="•"/>
            </a:pPr>
            <a:r>
              <a:rPr lang="en" sz="2600">
                <a:solidFill>
                  <a:srgbClr val="434343"/>
                </a:solidFill>
              </a:rPr>
              <a:t>How does the work fit in real business world and why?</a:t>
            </a:r>
            <a:endParaRPr sz="2600">
              <a:solidFill>
                <a:srgbClr val="434343"/>
              </a:solidFill>
            </a:endParaRPr>
          </a:p>
          <a:p>
            <a:pPr marL="2540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>
              <a:solidFill>
                <a:srgbClr val="434343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</a:endParaRPr>
          </a:p>
        </p:txBody>
      </p:sp>
      <p:pic>
        <p:nvPicPr>
          <p:cNvPr id="2511" name="Google Shape;251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24" y="3140124"/>
            <a:ext cx="2003375" cy="20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01"/>
          <p:cNvSpPr txBox="1">
            <a:spLocks noGrp="1"/>
          </p:cNvSpPr>
          <p:nvPr>
            <p:ph type="ctrTitle" idx="4294967295"/>
          </p:nvPr>
        </p:nvSpPr>
        <p:spPr>
          <a:xfrm>
            <a:off x="279450" y="15160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As a student of management, what have you learnt from Mahabharata?</a:t>
            </a:r>
            <a:endParaRPr sz="4500"/>
          </a:p>
        </p:txBody>
      </p:sp>
      <p:pic>
        <p:nvPicPr>
          <p:cNvPr id="2517" name="Google Shape;2517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875" y="3669375"/>
            <a:ext cx="914125" cy="1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p102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Step #3 : References</a:t>
            </a:r>
            <a:endParaRPr sz="4500" i="1" u="sng"/>
          </a:p>
        </p:txBody>
      </p:sp>
      <p:sp>
        <p:nvSpPr>
          <p:cNvPr id="2523" name="Google Shape;2523;p102"/>
          <p:cNvSpPr txBox="1">
            <a:spLocks noGrp="1"/>
          </p:cNvSpPr>
          <p:nvPr>
            <p:ph type="body" idx="4294967295"/>
          </p:nvPr>
        </p:nvSpPr>
        <p:spPr>
          <a:xfrm>
            <a:off x="152400" y="1268875"/>
            <a:ext cx="8839200" cy="3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540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600" b="1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Set out the list of books, websites, articles (in APA format) that you have referred to while preparing the presentation</a:t>
            </a:r>
            <a:endParaRPr sz="2600"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434343"/>
              </a:solidFill>
            </a:endParaRPr>
          </a:p>
        </p:txBody>
      </p:sp>
      <p:pic>
        <p:nvPicPr>
          <p:cNvPr id="2524" name="Google Shape;2524;p102"/>
          <p:cNvPicPr preferRelativeResize="0"/>
          <p:nvPr/>
        </p:nvPicPr>
        <p:blipFill rotWithShape="1">
          <a:blip r:embed="rId3">
            <a:alphaModFix/>
          </a:blip>
          <a:srcRect t="18480"/>
          <a:stretch/>
        </p:blipFill>
        <p:spPr>
          <a:xfrm>
            <a:off x="2994662" y="2571750"/>
            <a:ext cx="315468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03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Some TIPs</a:t>
            </a:r>
            <a:endParaRPr sz="4500" i="1" u="sng"/>
          </a:p>
        </p:txBody>
      </p:sp>
      <p:sp>
        <p:nvSpPr>
          <p:cNvPr id="2530" name="Google Shape;2530;p103"/>
          <p:cNvSpPr txBox="1">
            <a:spLocks noGrp="1"/>
          </p:cNvSpPr>
          <p:nvPr>
            <p:ph type="body" idx="4294967295"/>
          </p:nvPr>
        </p:nvSpPr>
        <p:spPr>
          <a:xfrm>
            <a:off x="152400" y="1116475"/>
            <a:ext cx="8839200" cy="3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03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•"/>
            </a:pPr>
            <a:r>
              <a:rPr lang="en" sz="2600" b="1">
                <a:solidFill>
                  <a:schemeClr val="accent1"/>
                </a:solidFill>
              </a:rPr>
              <a:t>Be structured.</a:t>
            </a:r>
            <a:endParaRPr sz="2600" b="1">
              <a:solidFill>
                <a:schemeClr val="accent1"/>
              </a:solidFill>
            </a:endParaRPr>
          </a:p>
          <a:p>
            <a:pPr marL="254000" lvl="0" indent="-203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741B47"/>
              </a:buClr>
              <a:buSzPts val="2600"/>
              <a:buChar char="•"/>
            </a:pPr>
            <a:r>
              <a:rPr lang="en" sz="2600" b="1">
                <a:solidFill>
                  <a:srgbClr val="741B47"/>
                </a:solidFill>
              </a:rPr>
              <a:t>Always think of Pros and Cons for the Ideas provided in the case.</a:t>
            </a:r>
            <a:endParaRPr sz="2600" b="1">
              <a:solidFill>
                <a:srgbClr val="741B47"/>
              </a:solidFill>
            </a:endParaRPr>
          </a:p>
          <a:p>
            <a:pPr marL="254000" lvl="0" indent="-203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2600"/>
              <a:buChar char="•"/>
            </a:pPr>
            <a:r>
              <a:rPr lang="en" sz="2600" b="1">
                <a:solidFill>
                  <a:schemeClr val="accent1"/>
                </a:solidFill>
              </a:rPr>
              <a:t>Use theories to analyze but do not give much importance to only one</a:t>
            </a:r>
            <a:endParaRPr sz="2600" b="1">
              <a:solidFill>
                <a:schemeClr val="accent1"/>
              </a:solidFill>
            </a:endParaRPr>
          </a:p>
          <a:p>
            <a:pPr marL="254000" lvl="0" indent="-203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741B47"/>
              </a:buClr>
              <a:buSzPts val="2600"/>
              <a:buChar char="•"/>
            </a:pPr>
            <a:r>
              <a:rPr lang="en" sz="2600" b="1">
                <a:solidFill>
                  <a:srgbClr val="741B47"/>
                </a:solidFill>
              </a:rPr>
              <a:t>There is no one right answer to the problem posed in the case but there are better and worse ways to present ideas. </a:t>
            </a:r>
            <a:endParaRPr sz="2600" b="1">
              <a:solidFill>
                <a:srgbClr val="741B47"/>
              </a:solidFill>
            </a:endParaRPr>
          </a:p>
          <a:p>
            <a:pPr marL="254000" lvl="0" indent="-381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endParaRPr sz="2600" b="1">
              <a:solidFill>
                <a:srgbClr val="0000CC"/>
              </a:solidFill>
            </a:endParaRPr>
          </a:p>
          <a:p>
            <a:pPr marL="254000" lvl="0" indent="-25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600" b="1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2" name="Google Shape;22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099" y="0"/>
            <a:ext cx="15358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85800"/>
            <a:ext cx="685800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4" name="Google Shape;2244;p59"/>
          <p:cNvPicPr preferRelativeResize="0"/>
          <p:nvPr/>
        </p:nvPicPr>
        <p:blipFill rotWithShape="1">
          <a:blip r:embed="rId5">
            <a:alphaModFix/>
          </a:blip>
          <a:srcRect r="1176"/>
          <a:stretch/>
        </p:blipFill>
        <p:spPr>
          <a:xfrm>
            <a:off x="623875" y="0"/>
            <a:ext cx="70699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5" name="Google Shape;2245;p59"/>
          <p:cNvSpPr txBox="1"/>
          <p:nvPr/>
        </p:nvSpPr>
        <p:spPr>
          <a:xfrm>
            <a:off x="45250" y="39275"/>
            <a:ext cx="578700" cy="5033400"/>
          </a:xfrm>
          <a:prstGeom prst="rect">
            <a:avLst/>
          </a:prstGeom>
          <a:solidFill>
            <a:srgbClr val="000014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00"/>
                </a:solidFill>
                <a:latin typeface="Andika"/>
                <a:ea typeface="Andika"/>
                <a:cs typeface="Andika"/>
                <a:sym typeface="Andika"/>
              </a:rPr>
              <a:t>In  </a:t>
            </a:r>
            <a:endParaRPr sz="3500" b="1">
              <a:solidFill>
                <a:srgbClr val="FFFF00"/>
              </a:solidFill>
              <a:latin typeface="Andika"/>
              <a:ea typeface="Andika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00"/>
              </a:solidFill>
              <a:latin typeface="Andika"/>
              <a:ea typeface="Andika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00"/>
                </a:solidFill>
                <a:latin typeface="Andika"/>
                <a:ea typeface="Andika"/>
                <a:cs typeface="Andika"/>
                <a:sym typeface="Andika"/>
              </a:rPr>
              <a:t>EPIC</a:t>
            </a:r>
            <a:endParaRPr sz="3500" b="1">
              <a:solidFill>
                <a:srgbClr val="FFFF00"/>
              </a:solidFill>
              <a:latin typeface="Andika"/>
              <a:ea typeface="Andika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00"/>
              </a:solidFill>
              <a:latin typeface="Andika"/>
              <a:ea typeface="Andika"/>
              <a:cs typeface="Andika"/>
              <a:sym typeface="Andik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FFFF00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  <p:sp>
        <p:nvSpPr>
          <p:cNvPr id="2246" name="Google Shape;2246;p59"/>
          <p:cNvSpPr txBox="1"/>
          <p:nvPr/>
        </p:nvSpPr>
        <p:spPr>
          <a:xfrm>
            <a:off x="8503450" y="39275"/>
            <a:ext cx="578700" cy="5110200"/>
          </a:xfrm>
          <a:prstGeom prst="rect">
            <a:avLst/>
          </a:prstGeom>
          <a:solidFill>
            <a:srgbClr val="000014"/>
          </a:solidFill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00"/>
                </a:solidFill>
                <a:latin typeface="Andika"/>
                <a:ea typeface="Andika"/>
                <a:cs typeface="Andika"/>
                <a:sym typeface="Andika"/>
              </a:rPr>
              <a:t>MAHABHARAT</a:t>
            </a:r>
            <a:endParaRPr sz="3200" b="1">
              <a:solidFill>
                <a:srgbClr val="FFFF00"/>
              </a:solidFill>
              <a:latin typeface="Andika"/>
              <a:ea typeface="Andika"/>
              <a:cs typeface="Andika"/>
              <a:sym typeface="Andik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04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LASTLY</a:t>
            </a:r>
            <a:endParaRPr sz="4500" i="1" u="sng"/>
          </a:p>
        </p:txBody>
      </p:sp>
      <p:sp>
        <p:nvSpPr>
          <p:cNvPr id="2536" name="Google Shape;2536;p104"/>
          <p:cNvSpPr txBox="1">
            <a:spLocks noGrp="1"/>
          </p:cNvSpPr>
          <p:nvPr>
            <p:ph type="body" idx="4294967295"/>
          </p:nvPr>
        </p:nvSpPr>
        <p:spPr>
          <a:xfrm>
            <a:off x="152400" y="1268875"/>
            <a:ext cx="8839200" cy="3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00080"/>
              </a:buClr>
              <a:buSzPts val="2600"/>
              <a:buChar char="•"/>
            </a:pPr>
            <a:r>
              <a:rPr lang="en" sz="2600" b="1">
                <a:solidFill>
                  <a:srgbClr val="800080"/>
                </a:solidFill>
              </a:rPr>
              <a:t>Continually ask “WHAT” “WHY” “WHEN” “HOW” “WHERE” “WHO”</a:t>
            </a:r>
            <a:endParaRPr sz="2600" b="1">
              <a:solidFill>
                <a:srgbClr val="800080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CC"/>
              </a:buClr>
              <a:buSzPts val="2600"/>
              <a:buChar char="•"/>
            </a:pPr>
            <a:r>
              <a:rPr lang="en" sz="2600" b="1">
                <a:solidFill>
                  <a:srgbClr val="0000CC"/>
                </a:solidFill>
              </a:rPr>
              <a:t>Always express it in such a way that even a child can understand - keep it simple</a:t>
            </a:r>
            <a:endParaRPr sz="2600" b="1"/>
          </a:p>
          <a:p>
            <a:pPr marL="457200" lvl="0" indent="-3937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800080"/>
              </a:buClr>
              <a:buSzPts val="2600"/>
              <a:buChar char="•"/>
            </a:pPr>
            <a:r>
              <a:rPr lang="en" sz="2600" b="1">
                <a:solidFill>
                  <a:srgbClr val="800080"/>
                </a:solidFill>
              </a:rPr>
              <a:t>Look for the explanation in the case minutely so the implication is obvious.</a:t>
            </a:r>
            <a:endParaRPr sz="2600" b="1">
              <a:solidFill>
                <a:srgbClr val="800080"/>
              </a:solidFill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660066"/>
              </a:buClr>
              <a:buSzPts val="2600"/>
              <a:buChar char="•"/>
            </a:pPr>
            <a:r>
              <a:rPr lang="en" sz="2600" b="1">
                <a:solidFill>
                  <a:srgbClr val="660066"/>
                </a:solidFill>
              </a:rPr>
              <a:t>Case Review - JOB DIVISION should be mentioned</a:t>
            </a:r>
            <a:endParaRPr sz="2600" b="1">
              <a:solidFill>
                <a:srgbClr val="6600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 b="1">
              <a:solidFill>
                <a:schemeClr val="accent1"/>
              </a:solidFill>
            </a:endParaRPr>
          </a:p>
          <a:p>
            <a:pPr marL="254000" lvl="0" indent="-381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 b="1">
              <a:solidFill>
                <a:srgbClr val="0000CC"/>
              </a:solidFill>
            </a:endParaRPr>
          </a:p>
          <a:p>
            <a:pPr marL="254000" lvl="0" indent="-25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600" b="1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600" b="1">
              <a:solidFill>
                <a:srgbClr val="666666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b="1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0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For Case Presentations</a:t>
            </a:r>
            <a:endParaRPr sz="4500" i="1" u="sng"/>
          </a:p>
        </p:txBody>
      </p:sp>
      <p:sp>
        <p:nvSpPr>
          <p:cNvPr id="2542" name="Google Shape;2542;p105"/>
          <p:cNvSpPr txBox="1">
            <a:spLocks noGrp="1"/>
          </p:cNvSpPr>
          <p:nvPr>
            <p:ph type="body" idx="4294967295"/>
          </p:nvPr>
        </p:nvSpPr>
        <p:spPr>
          <a:xfrm>
            <a:off x="0" y="892175"/>
            <a:ext cx="8839200" cy="3602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arla"/>
              <a:buChar char="•"/>
            </a:pPr>
            <a:r>
              <a:rPr lang="en" sz="2100" dirty="0">
                <a:solidFill>
                  <a:schemeClr val="dk1"/>
                </a:solidFill>
              </a:rPr>
              <a:t>The presenter group is to conduct an analytical case presentation of </a:t>
            </a:r>
            <a:r>
              <a:rPr lang="en" sz="2100" dirty="0" smtClean="0">
                <a:solidFill>
                  <a:schemeClr val="dk1"/>
                </a:solidFill>
              </a:rPr>
              <a:t>not exceeding </a:t>
            </a:r>
            <a:r>
              <a:rPr lang="en" sz="2100" b="1" dirty="0" smtClean="0">
                <a:solidFill>
                  <a:srgbClr val="0E52EB"/>
                </a:solidFill>
              </a:rPr>
              <a:t>3</a:t>
            </a:r>
            <a:r>
              <a:rPr lang="en" sz="2100" b="1" dirty="0" smtClean="0">
                <a:solidFill>
                  <a:srgbClr val="0E52EB"/>
                </a:solidFill>
              </a:rPr>
              <a:t>0 </a:t>
            </a:r>
            <a:r>
              <a:rPr lang="en" sz="2100" b="1" dirty="0">
                <a:solidFill>
                  <a:srgbClr val="0E52EB"/>
                </a:solidFill>
              </a:rPr>
              <a:t>minutes</a:t>
            </a:r>
            <a:r>
              <a:rPr lang="en" sz="2100" dirty="0">
                <a:solidFill>
                  <a:schemeClr val="dk1"/>
                </a:solidFill>
              </a:rPr>
              <a:t> 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" sz="2100" dirty="0">
                <a:solidFill>
                  <a:schemeClr val="dk1"/>
                </a:solidFill>
              </a:rPr>
              <a:t>Follow the </a:t>
            </a:r>
            <a:r>
              <a:rPr lang="en" sz="2100" b="1" dirty="0">
                <a:solidFill>
                  <a:srgbClr val="FF0066"/>
                </a:solidFill>
              </a:rPr>
              <a:t>format</a:t>
            </a:r>
            <a:r>
              <a:rPr lang="en" sz="2100" dirty="0">
                <a:solidFill>
                  <a:schemeClr val="dk1"/>
                </a:solidFill>
              </a:rPr>
              <a:t> provided.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arla"/>
              <a:buChar char="•"/>
            </a:pPr>
            <a:r>
              <a:rPr lang="en" sz="2100" dirty="0">
                <a:solidFill>
                  <a:schemeClr val="dk1"/>
                </a:solidFill>
              </a:rPr>
              <a:t>The grading will be based on the </a:t>
            </a:r>
            <a:r>
              <a:rPr lang="en" sz="2100" b="1" dirty="0">
                <a:solidFill>
                  <a:srgbClr val="0E52EB"/>
                </a:solidFill>
              </a:rPr>
              <a:t>presentation (50%)</a:t>
            </a:r>
            <a:r>
              <a:rPr lang="en" sz="2100" b="1" dirty="0">
                <a:solidFill>
                  <a:srgbClr val="38761D"/>
                </a:solidFill>
              </a:rPr>
              <a:t> </a:t>
            </a:r>
            <a:endParaRPr sz="2100" b="1" dirty="0">
              <a:solidFill>
                <a:srgbClr val="38761D"/>
              </a:solidFill>
            </a:endParaRPr>
          </a:p>
          <a:p>
            <a:pPr marL="457200" lvl="0" indent="0" algn="l" rtl="0">
              <a:spcBef>
                <a:spcPts val="666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</a:rPr>
              <a:t>and </a:t>
            </a:r>
            <a:r>
              <a:rPr lang="en" sz="2100" b="1" dirty="0">
                <a:solidFill>
                  <a:srgbClr val="0E52EB"/>
                </a:solidFill>
              </a:rPr>
              <a:t>question answer session participation (50%)</a:t>
            </a:r>
            <a:endParaRPr sz="2100" b="1" dirty="0">
              <a:solidFill>
                <a:srgbClr val="0E52EB"/>
              </a:solidFill>
            </a:endParaRPr>
          </a:p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arla"/>
              <a:buChar char="•"/>
            </a:pPr>
            <a:r>
              <a:rPr lang="en" sz="2100" dirty="0">
                <a:solidFill>
                  <a:schemeClr val="dk1"/>
                </a:solidFill>
              </a:rPr>
              <a:t>For each presentation - </a:t>
            </a:r>
            <a:r>
              <a:rPr lang="en" sz="2100" b="1" dirty="0">
                <a:solidFill>
                  <a:srgbClr val="0E52EB"/>
                </a:solidFill>
              </a:rPr>
              <a:t>NO prior job division.</a:t>
            </a:r>
            <a:r>
              <a:rPr lang="en" sz="2100" b="1" dirty="0">
                <a:solidFill>
                  <a:srgbClr val="38761D"/>
                </a:solidFill>
              </a:rPr>
              <a:t> 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arla"/>
              <a:buChar char="•"/>
            </a:pPr>
            <a:r>
              <a:rPr lang="en" sz="2100" dirty="0">
                <a:solidFill>
                  <a:schemeClr val="dk1"/>
                </a:solidFill>
              </a:rPr>
              <a:t>Job Division for the presentation- who is going to present which part - will be provided in the class on the day of presentation with </a:t>
            </a:r>
            <a:r>
              <a:rPr lang="en" sz="2100" b="1" dirty="0">
                <a:solidFill>
                  <a:srgbClr val="0E52EB"/>
                </a:solidFill>
              </a:rPr>
              <a:t>10 minutes preparation time</a:t>
            </a:r>
            <a:r>
              <a:rPr lang="en" sz="2100" b="1" dirty="0" smtClean="0">
                <a:solidFill>
                  <a:srgbClr val="0E52EB"/>
                </a:solidFill>
              </a:rPr>
              <a:t>.</a:t>
            </a:r>
          </a:p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arla"/>
              <a:buChar char="•"/>
            </a:pPr>
            <a:r>
              <a:rPr lang="en" sz="2100" dirty="0" smtClean="0">
                <a:solidFill>
                  <a:schemeClr val="tx1"/>
                </a:solidFill>
              </a:rPr>
              <a:t>Audience members need to </a:t>
            </a:r>
            <a:r>
              <a:rPr lang="en-US" sz="2100" b="1" dirty="0" smtClean="0">
                <a:solidFill>
                  <a:srgbClr val="0E52EB"/>
                </a:solidFill>
              </a:rPr>
              <a:t>ask </a:t>
            </a:r>
            <a:r>
              <a:rPr lang="en-US" sz="2100" dirty="0" smtClean="0">
                <a:solidFill>
                  <a:schemeClr val="tx1"/>
                </a:solidFill>
              </a:rPr>
              <a:t>as many questions and counter questions during the discussion session.</a:t>
            </a:r>
            <a:endParaRPr sz="2100" b="1" dirty="0">
              <a:solidFill>
                <a:srgbClr val="0E52EB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100" b="1" dirty="0">
              <a:solidFill>
                <a:srgbClr val="80008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accent1"/>
              </a:solidFill>
            </a:endParaRPr>
          </a:p>
          <a:p>
            <a:pPr marL="254000" lvl="0" indent="-381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100" b="1" dirty="0">
              <a:solidFill>
                <a:srgbClr val="0000CC"/>
              </a:solidFill>
            </a:endParaRPr>
          </a:p>
          <a:p>
            <a:pPr marL="254000" lvl="0" indent="-25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100" b="1" dirty="0">
              <a:solidFill>
                <a:srgbClr val="666666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100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06"/>
          <p:cNvSpPr txBox="1">
            <a:spLocks noGrp="1"/>
          </p:cNvSpPr>
          <p:nvPr>
            <p:ph type="ctrTitle" idx="4294967295"/>
          </p:nvPr>
        </p:nvSpPr>
        <p:spPr>
          <a:xfrm>
            <a:off x="185000" y="144425"/>
            <a:ext cx="870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For Case Reviews</a:t>
            </a:r>
            <a:endParaRPr sz="4500" i="1" u="sng"/>
          </a:p>
        </p:txBody>
      </p:sp>
      <p:sp>
        <p:nvSpPr>
          <p:cNvPr id="2548" name="Google Shape;2548;p106"/>
          <p:cNvSpPr txBox="1">
            <a:spLocks noGrp="1"/>
          </p:cNvSpPr>
          <p:nvPr>
            <p:ph type="body" idx="4294967295"/>
          </p:nvPr>
        </p:nvSpPr>
        <p:spPr>
          <a:xfrm>
            <a:off x="152400" y="964075"/>
            <a:ext cx="8839200" cy="3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arla"/>
              <a:buChar char="•"/>
            </a:pPr>
            <a:r>
              <a:rPr lang="en" sz="2300" dirty="0">
                <a:solidFill>
                  <a:schemeClr val="dk1"/>
                </a:solidFill>
              </a:rPr>
              <a:t>The audience students is to conduct an analytical case review.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" sz="2300" dirty="0">
                <a:solidFill>
                  <a:schemeClr val="dk1"/>
                </a:solidFill>
              </a:rPr>
              <a:t>Follow the </a:t>
            </a:r>
            <a:r>
              <a:rPr lang="en" sz="2300" b="1" dirty="0">
                <a:solidFill>
                  <a:srgbClr val="008000"/>
                </a:solidFill>
              </a:rPr>
              <a:t>format</a:t>
            </a:r>
            <a:r>
              <a:rPr lang="en" sz="2300" dirty="0">
                <a:solidFill>
                  <a:schemeClr val="dk1"/>
                </a:solidFill>
              </a:rPr>
              <a:t> provided.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" sz="2300" dirty="0">
                <a:solidFill>
                  <a:schemeClr val="dk1"/>
                </a:solidFill>
              </a:rPr>
              <a:t>Needs to be submitted prior the case presentation </a:t>
            </a:r>
            <a:r>
              <a:rPr lang="en" sz="2300" b="1" dirty="0" smtClean="0">
                <a:solidFill>
                  <a:srgbClr val="00B050"/>
                </a:solidFill>
              </a:rPr>
              <a:t>in class </a:t>
            </a:r>
            <a:r>
              <a:rPr lang="en" sz="2300" dirty="0" smtClean="0">
                <a:solidFill>
                  <a:schemeClr val="dk1"/>
                </a:solidFill>
              </a:rPr>
              <a:t>(Hard Copy)- </a:t>
            </a:r>
            <a:r>
              <a:rPr lang="en" sz="2300" dirty="0">
                <a:solidFill>
                  <a:schemeClr val="dk1"/>
                </a:solidFill>
              </a:rPr>
              <a:t>will be pre informed.</a:t>
            </a:r>
            <a:endParaRPr sz="2300" dirty="0">
              <a:solidFill>
                <a:schemeClr val="dk1"/>
              </a:solidFill>
            </a:endParaRPr>
          </a:p>
          <a:p>
            <a:pPr marL="457200" lvl="0" indent="-374650" algn="l" rtl="0">
              <a:spcBef>
                <a:spcPts val="666"/>
              </a:spcBef>
              <a:spcAft>
                <a:spcPts val="0"/>
              </a:spcAft>
              <a:buClr>
                <a:schemeClr val="dk1"/>
              </a:buClr>
              <a:buSzPts val="2300"/>
              <a:buFont typeface="Karla"/>
              <a:buChar char="•"/>
            </a:pPr>
            <a:r>
              <a:rPr lang="en" sz="2300" dirty="0">
                <a:solidFill>
                  <a:schemeClr val="dk1"/>
                </a:solidFill>
              </a:rPr>
              <a:t>The grading will be based on the </a:t>
            </a:r>
            <a:r>
              <a:rPr lang="en" sz="2300" b="1" dirty="0">
                <a:solidFill>
                  <a:srgbClr val="0E52EB"/>
                </a:solidFill>
              </a:rPr>
              <a:t>analysis,</a:t>
            </a:r>
            <a:r>
              <a:rPr lang="en" sz="2300" dirty="0">
                <a:solidFill>
                  <a:schemeClr val="dk1"/>
                </a:solidFill>
              </a:rPr>
              <a:t> </a:t>
            </a:r>
            <a:r>
              <a:rPr lang="en" sz="2300" b="1" dirty="0">
                <a:solidFill>
                  <a:srgbClr val="FF0066"/>
                </a:solidFill>
              </a:rPr>
              <a:t>how well you justify your points</a:t>
            </a:r>
            <a:r>
              <a:rPr lang="en" sz="2300" b="1" dirty="0">
                <a:solidFill>
                  <a:srgbClr val="0E52EB"/>
                </a:solidFill>
              </a:rPr>
              <a:t> </a:t>
            </a:r>
            <a:r>
              <a:rPr lang="en" sz="2300" dirty="0">
                <a:solidFill>
                  <a:schemeClr val="dk1"/>
                </a:solidFill>
              </a:rPr>
              <a:t>and </a:t>
            </a:r>
            <a:r>
              <a:rPr lang="en" sz="2300" b="1" dirty="0">
                <a:solidFill>
                  <a:srgbClr val="6600CC"/>
                </a:solidFill>
              </a:rPr>
              <a:t>on format.</a:t>
            </a:r>
            <a:endParaRPr sz="2300" b="1" dirty="0">
              <a:solidFill>
                <a:srgbClr val="6600CC"/>
              </a:solidFill>
            </a:endParaRPr>
          </a:p>
          <a:p>
            <a:pPr marL="457200" lvl="0" indent="0" algn="l" rtl="0">
              <a:spcBef>
                <a:spcPts val="666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900" b="1" dirty="0">
              <a:solidFill>
                <a:srgbClr val="80008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900" b="1" dirty="0">
              <a:solidFill>
                <a:schemeClr val="accent1"/>
              </a:solidFill>
            </a:endParaRPr>
          </a:p>
          <a:p>
            <a:pPr marL="254000" lvl="0" indent="-381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900" b="1" dirty="0">
              <a:solidFill>
                <a:srgbClr val="0000CC"/>
              </a:solidFill>
            </a:endParaRPr>
          </a:p>
          <a:p>
            <a:pPr marL="254000" lvl="0" indent="-254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900" b="1" dirty="0">
              <a:solidFill>
                <a:schemeClr val="accen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900" b="1" dirty="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900" b="1" dirty="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900" b="1" dirty="0">
              <a:solidFill>
                <a:srgbClr val="666666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900" b="1" dirty="0">
              <a:solidFill>
                <a:srgbClr val="666666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700" b="1" dirty="0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107"/>
          <p:cNvSpPr txBox="1">
            <a:spLocks noGrp="1"/>
          </p:cNvSpPr>
          <p:nvPr>
            <p:ph type="ctrTitle"/>
          </p:nvPr>
        </p:nvSpPr>
        <p:spPr>
          <a:xfrm>
            <a:off x="86975" y="373025"/>
            <a:ext cx="8982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What makes your Case Analysis a GOOD one?</a:t>
            </a:r>
            <a:endParaRPr sz="4200"/>
          </a:p>
        </p:txBody>
      </p:sp>
      <p:sp>
        <p:nvSpPr>
          <p:cNvPr id="2554" name="Google Shape;2554;p107"/>
          <p:cNvSpPr/>
          <p:nvPr/>
        </p:nvSpPr>
        <p:spPr>
          <a:xfrm>
            <a:off x="410000" y="1503300"/>
            <a:ext cx="6932400" cy="596400"/>
          </a:xfrm>
          <a:prstGeom prst="homePlate">
            <a:avLst>
              <a:gd name="adj" fmla="val 50000"/>
            </a:avLst>
          </a:prstGeom>
          <a:solidFill>
            <a:srgbClr val="CEF2F0"/>
          </a:solidFill>
          <a:ln w="38100" cap="flat" cmpd="sng">
            <a:solidFill>
              <a:srgbClr val="0E52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645AD"/>
                </a:solidFill>
              </a:rPr>
              <a:t>A Good Focused Research on the given case</a:t>
            </a:r>
            <a:endParaRPr sz="2400" b="1">
              <a:solidFill>
                <a:srgbClr val="0645AD"/>
              </a:solidFill>
            </a:endParaRPr>
          </a:p>
        </p:txBody>
      </p:sp>
      <p:sp>
        <p:nvSpPr>
          <p:cNvPr id="2555" name="Google Shape;2555;p107"/>
          <p:cNvSpPr/>
          <p:nvPr/>
        </p:nvSpPr>
        <p:spPr>
          <a:xfrm>
            <a:off x="410000" y="2312075"/>
            <a:ext cx="8199900" cy="625800"/>
          </a:xfrm>
          <a:prstGeom prst="homePlate">
            <a:avLst>
              <a:gd name="adj" fmla="val 50000"/>
            </a:avLst>
          </a:prstGeom>
          <a:solidFill>
            <a:srgbClr val="FFDEDC"/>
          </a:solidFill>
          <a:ln w="38100" cap="flat" cmpd="sng">
            <a:solidFill>
              <a:srgbClr val="FF00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66"/>
                </a:solidFill>
              </a:rPr>
              <a:t>Good Knowledge of Economics supporting your logic</a:t>
            </a:r>
            <a:endParaRPr sz="2400" b="1">
              <a:solidFill>
                <a:srgbClr val="FF0066"/>
              </a:solidFill>
            </a:endParaRPr>
          </a:p>
        </p:txBody>
      </p:sp>
      <p:sp>
        <p:nvSpPr>
          <p:cNvPr id="2556" name="Google Shape;2556;p107"/>
          <p:cNvSpPr/>
          <p:nvPr/>
        </p:nvSpPr>
        <p:spPr>
          <a:xfrm>
            <a:off x="410000" y="3179700"/>
            <a:ext cx="6162300" cy="596400"/>
          </a:xfrm>
          <a:prstGeom prst="homePlate">
            <a:avLst>
              <a:gd name="adj" fmla="val 50000"/>
            </a:avLst>
          </a:prstGeom>
          <a:solidFill>
            <a:srgbClr val="FFFBB1"/>
          </a:solidFill>
          <a:ln w="38100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783F04"/>
                </a:solidFill>
              </a:rPr>
              <a:t>Evidence based logic supported by data</a:t>
            </a:r>
            <a:endParaRPr sz="2400" b="1">
              <a:solidFill>
                <a:srgbClr val="783F04"/>
              </a:solidFill>
            </a:endParaRPr>
          </a:p>
        </p:txBody>
      </p:sp>
      <p:sp>
        <p:nvSpPr>
          <p:cNvPr id="2557" name="Google Shape;2557;p107"/>
          <p:cNvSpPr/>
          <p:nvPr/>
        </p:nvSpPr>
        <p:spPr>
          <a:xfrm>
            <a:off x="410000" y="4017900"/>
            <a:ext cx="8498100" cy="596400"/>
          </a:xfrm>
          <a:prstGeom prst="homePlate">
            <a:avLst>
              <a:gd name="adj" fmla="val 50000"/>
            </a:avLst>
          </a:prstGeom>
          <a:solidFill>
            <a:srgbClr val="E5CEF2"/>
          </a:solidFill>
          <a:ln w="38100" cap="flat" cmpd="sng">
            <a:solidFill>
              <a:srgbClr val="800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800080"/>
                </a:solidFill>
              </a:rPr>
              <a:t>Following the prescribed structure of Case Analysis</a:t>
            </a:r>
            <a:endParaRPr sz="2400" b="1">
              <a:solidFill>
                <a:srgbClr val="80008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108"/>
          <p:cNvSpPr txBox="1">
            <a:spLocks noGrp="1"/>
          </p:cNvSpPr>
          <p:nvPr>
            <p:ph type="title" idx="4294967295"/>
          </p:nvPr>
        </p:nvSpPr>
        <p:spPr>
          <a:xfrm>
            <a:off x="589350" y="1505275"/>
            <a:ext cx="33933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2564" name="Google Shape;2564;p108"/>
          <p:cNvSpPr txBox="1">
            <a:spLocks noGrp="1"/>
          </p:cNvSpPr>
          <p:nvPr>
            <p:ph type="body" idx="4294967295"/>
          </p:nvPr>
        </p:nvSpPr>
        <p:spPr>
          <a:xfrm>
            <a:off x="669775" y="2433300"/>
            <a:ext cx="3393300" cy="15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>
                <a:latin typeface="Playfair Display"/>
                <a:ea typeface="Playfair Display"/>
                <a:cs typeface="Playfair Display"/>
                <a:sym typeface="Playfair Display"/>
              </a:rPr>
              <a:t>Any questions?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65" name="Google Shape;2565;p108"/>
          <p:cNvSpPr txBox="1">
            <a:spLocks noGrp="1"/>
          </p:cNvSpPr>
          <p:nvPr>
            <p:ph type="title" idx="4294967295"/>
          </p:nvPr>
        </p:nvSpPr>
        <p:spPr>
          <a:xfrm>
            <a:off x="4516950" y="731900"/>
            <a:ext cx="43398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>
                <a:solidFill>
                  <a:srgbClr val="800080"/>
                </a:solidFill>
              </a:rPr>
              <a:t>Let’s explore our Limits and Possibilities</a:t>
            </a:r>
            <a:endParaRPr sz="6000" i="1">
              <a:solidFill>
                <a:srgbClr val="80008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60"/>
          <p:cNvSpPr txBox="1">
            <a:spLocks noGrp="1"/>
          </p:cNvSpPr>
          <p:nvPr>
            <p:ph type="ctrTitle" idx="4294967295"/>
          </p:nvPr>
        </p:nvSpPr>
        <p:spPr>
          <a:xfrm>
            <a:off x="279450" y="3730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Who is Better?</a:t>
            </a:r>
            <a:endParaRPr sz="4500"/>
          </a:p>
        </p:txBody>
      </p:sp>
      <p:sp>
        <p:nvSpPr>
          <p:cNvPr id="2252" name="Google Shape;2252;p60"/>
          <p:cNvSpPr txBox="1">
            <a:spLocks noGrp="1"/>
          </p:cNvSpPr>
          <p:nvPr>
            <p:ph type="body" idx="4294967295"/>
          </p:nvPr>
        </p:nvSpPr>
        <p:spPr>
          <a:xfrm>
            <a:off x="152400" y="1336100"/>
            <a:ext cx="8839200" cy="3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</a:t>
            </a:r>
            <a:r>
              <a:rPr lang="en" sz="3200">
                <a:solidFill>
                  <a:srgbClr val="434343"/>
                </a:solidFill>
              </a:rPr>
              <a:t>Pandavas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 Kauravas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25" y="0"/>
            <a:ext cx="63824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61"/>
          <p:cNvSpPr txBox="1"/>
          <p:nvPr/>
        </p:nvSpPr>
        <p:spPr>
          <a:xfrm>
            <a:off x="4741125" y="185800"/>
            <a:ext cx="3693000" cy="10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Shak</a:t>
            </a:r>
            <a:r>
              <a:rPr lang="en" sz="5500" b="1">
                <a:latin typeface="Open Sans"/>
                <a:ea typeface="Open Sans"/>
                <a:cs typeface="Open Sans"/>
                <a:sym typeface="Open Sans"/>
              </a:rPr>
              <a:t>uni</a:t>
            </a:r>
            <a:endParaRPr sz="55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/>
          <p:cNvSpPr txBox="1"/>
          <p:nvPr/>
        </p:nvSpPr>
        <p:spPr>
          <a:xfrm>
            <a:off x="121875" y="94575"/>
            <a:ext cx="8868900" cy="5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02122"/>
                </a:solidFill>
                <a:highlight>
                  <a:srgbClr val="FFFFFF"/>
                </a:highlight>
              </a:rPr>
              <a:t>Shakuni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also known as </a:t>
            </a:r>
            <a:r>
              <a:rPr lang="en" sz="2300" b="1">
                <a:solidFill>
                  <a:srgbClr val="202122"/>
                </a:solidFill>
                <a:highlight>
                  <a:srgbClr val="FFFFFF"/>
                </a:highlight>
              </a:rPr>
              <a:t>Saubala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" sz="2300" b="1">
                <a:solidFill>
                  <a:srgbClr val="202122"/>
                </a:solidFill>
                <a:highlight>
                  <a:srgbClr val="FFFFFF"/>
                </a:highlight>
              </a:rPr>
              <a:t>Subalraja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was the prince of the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Gandhara Kingdom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, later to become the King after his father's death. He is the main antagonist in the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Hindu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epic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Mahabharata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. He was the brother of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Gandhari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and hence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Duryodhana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's maternal uncle.</a:t>
            </a:r>
            <a:endParaRPr sz="2300" baseline="30000">
              <a:solidFill>
                <a:srgbClr val="0645AD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Portrayed as an extremely intelligent, crafty and devious man, Shakuni is often credited as the mastermind behind the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Kurukshetra War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. He influenced his nephews, especially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Duryodhana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, from their childhood and plotted against the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Pandavas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 multiple times. Later in the epic, Shakuni planned the game of dice, which was one of the turning points. During the war, Shakuni was killed by the Pandava </a:t>
            </a:r>
            <a:r>
              <a:rPr lang="en" sz="23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Sahadeva</a:t>
            </a:r>
            <a:r>
              <a:rPr lang="en" sz="230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63"/>
          <p:cNvSpPr txBox="1">
            <a:spLocks noGrp="1"/>
          </p:cNvSpPr>
          <p:nvPr>
            <p:ph type="ctrTitle" idx="4294967295"/>
          </p:nvPr>
        </p:nvSpPr>
        <p:spPr>
          <a:xfrm>
            <a:off x="279450" y="373025"/>
            <a:ext cx="859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Is Shakuni a good man?</a:t>
            </a:r>
            <a:endParaRPr sz="4500"/>
          </a:p>
        </p:txBody>
      </p:sp>
      <p:sp>
        <p:nvSpPr>
          <p:cNvPr id="2269" name="Google Shape;2269;p63"/>
          <p:cNvSpPr txBox="1">
            <a:spLocks noGrp="1"/>
          </p:cNvSpPr>
          <p:nvPr>
            <p:ph type="body" idx="4294967295"/>
          </p:nvPr>
        </p:nvSpPr>
        <p:spPr>
          <a:xfrm>
            <a:off x="152400" y="1336100"/>
            <a:ext cx="8839200" cy="3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 i="0" u="none">
                <a:solidFill>
                  <a:srgbClr val="434343"/>
                </a:solidFill>
              </a:rPr>
              <a:t> </a:t>
            </a:r>
            <a:r>
              <a:rPr lang="en" sz="3200">
                <a:solidFill>
                  <a:srgbClr val="434343"/>
                </a:solidFill>
              </a:rPr>
              <a:t>Yes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-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Char char="❏"/>
            </a:pPr>
            <a:r>
              <a:rPr lang="en" sz="3200">
                <a:solidFill>
                  <a:srgbClr val="434343"/>
                </a:solidFill>
              </a:rPr>
              <a:t> No  </a:t>
            </a:r>
            <a:endParaRPr sz="3200">
              <a:solidFill>
                <a:srgbClr val="434343"/>
              </a:solidFill>
            </a:endParaRPr>
          </a:p>
          <a:p>
            <a:pPr marL="457200" marR="0" lvl="0" indent="0" algn="ctr" rtl="0">
              <a:spcBef>
                <a:spcPts val="700"/>
              </a:spcBef>
              <a:spcAft>
                <a:spcPts val="0"/>
              </a:spcAft>
              <a:buNone/>
            </a:pPr>
            <a:endParaRPr sz="3200" i="0" u="none">
              <a:solidFill>
                <a:srgbClr val="43434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qua Marketing Plan by Slidego">
  <a:themeElements>
    <a:clrScheme name="Simple Light">
      <a:dk1>
        <a:srgbClr val="434343"/>
      </a:dk1>
      <a:lt1>
        <a:srgbClr val="FFFFFF"/>
      </a:lt1>
      <a:dk2>
        <a:srgbClr val="340763"/>
      </a:dk2>
      <a:lt2>
        <a:srgbClr val="773DC6"/>
      </a:lt2>
      <a:accent1>
        <a:srgbClr val="773DC6"/>
      </a:accent1>
      <a:accent2>
        <a:srgbClr val="A9D3E3"/>
      </a:accent2>
      <a:accent3>
        <a:srgbClr val="C39FE8"/>
      </a:accent3>
      <a:accent4>
        <a:srgbClr val="A49EDC"/>
      </a:accent4>
      <a:accent5>
        <a:srgbClr val="78B9D2"/>
      </a:accent5>
      <a:accent6>
        <a:srgbClr val="9D6FDC"/>
      </a:accent6>
      <a:hlink>
        <a:srgbClr val="340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1945</Words>
  <Application>Microsoft Office PowerPoint</Application>
  <PresentationFormat>On-screen Show (16:9)</PresentationFormat>
  <Paragraphs>213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8" baseType="lpstr">
      <vt:lpstr>Playfair Display</vt:lpstr>
      <vt:lpstr>Andika</vt:lpstr>
      <vt:lpstr>Kalam</vt:lpstr>
      <vt:lpstr>Fira Sans Extra Condensed Medium</vt:lpstr>
      <vt:lpstr>Karla</vt:lpstr>
      <vt:lpstr>Verdana</vt:lpstr>
      <vt:lpstr>Calibri</vt:lpstr>
      <vt:lpstr>Arial</vt:lpstr>
      <vt:lpstr>Josefin Sans</vt:lpstr>
      <vt:lpstr>Open Sans</vt:lpstr>
      <vt:lpstr>Raleway</vt:lpstr>
      <vt:lpstr>Overpass Black</vt:lpstr>
      <vt:lpstr>Open Sans SemiBold</vt:lpstr>
      <vt:lpstr>Aqua Marketing Plan by Slidego</vt:lpstr>
      <vt:lpstr>Case Presentation Case Analysis</vt:lpstr>
      <vt:lpstr>Guru Mantra</vt:lpstr>
      <vt:lpstr>What is a CASE?</vt:lpstr>
      <vt:lpstr>What is a Case?</vt:lpstr>
      <vt:lpstr>PowerPoint Presentation</vt:lpstr>
      <vt:lpstr>Who is Better?</vt:lpstr>
      <vt:lpstr>PowerPoint Presentation</vt:lpstr>
      <vt:lpstr>PowerPoint Presentation</vt:lpstr>
      <vt:lpstr>Is Shakuni a good man?</vt:lpstr>
      <vt:lpstr>PowerPoint Presentation</vt:lpstr>
      <vt:lpstr>PowerPoint Presentation</vt:lpstr>
      <vt:lpstr>Is Duryodhana a good human?</vt:lpstr>
      <vt:lpstr>PowerPoint Presentation</vt:lpstr>
      <vt:lpstr>PowerPoint Presentation</vt:lpstr>
      <vt:lpstr>Are Pandavas good humans?</vt:lpstr>
      <vt:lpstr>Case - Characteristics</vt:lpstr>
      <vt:lpstr>Case - Characteristics</vt:lpstr>
      <vt:lpstr>Case - Objectives</vt:lpstr>
      <vt:lpstr>PowerPoint Presentation</vt:lpstr>
      <vt:lpstr>Who is a better human being?</vt:lpstr>
      <vt:lpstr>PowerPoint Presentation</vt:lpstr>
      <vt:lpstr>Is Shakuni’s actions justified?</vt:lpstr>
      <vt:lpstr>PowerPoint Presentation</vt:lpstr>
      <vt:lpstr>Is Duryodhana’s actions justified?</vt:lpstr>
      <vt:lpstr>PowerPoint Presentation</vt:lpstr>
      <vt:lpstr>Are Pandava’s actions justified?</vt:lpstr>
      <vt:lpstr>Case Analysis</vt:lpstr>
      <vt:lpstr>PowerPoint Presentation</vt:lpstr>
      <vt:lpstr>PowerPoint Presentation</vt:lpstr>
      <vt:lpstr>Step #1 : Gaining Familiarity</vt:lpstr>
      <vt:lpstr>Step #2 : Structure</vt:lpstr>
      <vt:lpstr>Step #2 : Structure  - SYNOPSIS</vt:lpstr>
      <vt:lpstr>What is the SYNOPSIS of Mahabharata?</vt:lpstr>
      <vt:lpstr>Step #2 : Structure  - IDENTIFICATION OF CORE ISSUES</vt:lpstr>
      <vt:lpstr>What is/are the CORE ISSUE/IES of Mahabharata?</vt:lpstr>
      <vt:lpstr>Step #2 : Structure  - FACTS OF CORE ISSUES</vt:lpstr>
      <vt:lpstr>Step #2 : Structure  - ANALYSIS</vt:lpstr>
      <vt:lpstr>Step #2 : Structure  - ANALYSIS - Economic Tools</vt:lpstr>
      <vt:lpstr>Step #2 : Structure  - ANALYSIS - Economic Tools  - PESTEL Analysis - SWOT Analysis   Tools to help you think and analyze</vt:lpstr>
      <vt:lpstr>PowerPoint Presentation</vt:lpstr>
      <vt:lpstr>PowerPoint Presentation</vt:lpstr>
      <vt:lpstr>Can you relate Shakuni's behavior with any of Micro Economic theories? Why?</vt:lpstr>
      <vt:lpstr>How can you relate the incident when Kunti asked her sons to share Draupadi among themselves with any Economic theories?</vt:lpstr>
      <vt:lpstr>Step #2 : Solutions</vt:lpstr>
      <vt:lpstr>What are the solutions for all the issues that you have identified in Mahabharata?</vt:lpstr>
      <vt:lpstr>Step #2 : Managerial Implications</vt:lpstr>
      <vt:lpstr>As a student of management, what have you learnt from Mahabharata?</vt:lpstr>
      <vt:lpstr>Step #3 : References</vt:lpstr>
      <vt:lpstr>Some TIPs</vt:lpstr>
      <vt:lpstr>LASTLY</vt:lpstr>
      <vt:lpstr>For Case Presentations</vt:lpstr>
      <vt:lpstr>For Case Reviews</vt:lpstr>
      <vt:lpstr>What makes your Case Analysis a GOOD one?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Presentation Case Analysis</dc:title>
  <dc:creator>Mero Gothe</dc:creator>
  <cp:lastModifiedBy>A.S.P.</cp:lastModifiedBy>
  <cp:revision>3</cp:revision>
  <dcterms:modified xsi:type="dcterms:W3CDTF">2022-04-16T11:07:09Z</dcterms:modified>
</cp:coreProperties>
</file>